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Average" panose="020B0604020202020204" charset="0"/>
      <p:regular r:id="rId24"/>
    </p:embeddedFont>
    <p:embeddedFont>
      <p:font typeface="Lato" panose="020B0604020202020204" charset="0"/>
      <p:regular r:id="rId25"/>
      <p:bold r:id="rId26"/>
      <p:italic r:id="rId27"/>
      <p:boldItalic r:id="rId28"/>
    </p:embeddedFont>
    <p:embeddedFont>
      <p:font typeface="Montserrat"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202" d="100"/>
          <a:sy n="202" d="100"/>
        </p:scale>
        <p:origin x="624" y="17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9f90d863e7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9f90d863e7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9f90d863e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9f90d863e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9f90d863e7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9f90d863e7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9f90d863e7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9f90d863e7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9eaee6c449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9eaee6c449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9eaee6c449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9eaee6c449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9eaee6c449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9eaee6c44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9eaee6c449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9eaee6c449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9eaee6c449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9eaee6c449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9eaee6c449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9eaee6c449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1f87997393_0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9eaee6c449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9eaee6c449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9eaee6c449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9eaee6c44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9eaee6c449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9eaee6c44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9f90d863e7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9f90d863e7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9f90d863e7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9f90d863e7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f87997393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sydney.primo.exlibrisgroup.com/discovery/fulldisplay?docid=proquest2135638254&amp;context=PC&amp;vid=61USYD_INST:sydney&amp;lang=en&amp;adaptor=Primo%20Central&amp;tab=Everything&amp;query=any,contains,blockchain%20security&amp;offset=0"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sydney.primo.exlibrisgroup.com/discovery/fulldisplay?docid=crossref10.1109/ACCESS.2020.2968985&amp;context=PC&amp;vid=61USYD_INST:sydney&amp;lang=en&amp;adaptor=Primo%20Central&amp;tab=Everything&amp;query=any,contains,blockchain%20cryptography&amp;offset=0"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98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INFO3616 Assignment 2 Presentation</a:t>
            </a:r>
            <a:endParaRPr/>
          </a:p>
        </p:txBody>
      </p:sp>
      <p:sp>
        <p:nvSpPr>
          <p:cNvPr id="229" name="Google Shape;229;p17"/>
          <p:cNvSpPr txBox="1">
            <a:spLocks noGrp="1"/>
          </p:cNvSpPr>
          <p:nvPr>
            <p:ph type="subTitle" idx="1"/>
          </p:nvPr>
        </p:nvSpPr>
        <p:spPr>
          <a:xfrm>
            <a:off x="5083950" y="3930700"/>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000"/>
              <a:t>Group 15</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6"/>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289" name="Google Shape;289;p26"/>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290" name="Google Shape;290;p26"/>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291" name="Google Shape;291;p26"/>
          <p:cNvSpPr txBox="1">
            <a:spLocks noGrp="1"/>
          </p:cNvSpPr>
          <p:nvPr>
            <p:ph type="body" idx="1"/>
          </p:nvPr>
        </p:nvSpPr>
        <p:spPr>
          <a:xfrm>
            <a:off x="1297500" y="687425"/>
            <a:ext cx="6698700" cy="59394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dirty="0">
                <a:latin typeface="Montserrat"/>
                <a:ea typeface="Montserrat"/>
                <a:cs typeface="Montserrat"/>
                <a:sym typeface="Montserrat"/>
              </a:rPr>
              <a:t>Gao, Y.L.(2018)</a:t>
            </a:r>
            <a:endParaRPr sz="20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b="1" dirty="0">
                <a:solidFill>
                  <a:srgbClr val="FFFFFF"/>
                </a:solidFill>
                <a:latin typeface="Montserrat"/>
                <a:ea typeface="Montserrat"/>
                <a:cs typeface="Montserrat"/>
                <a:sym typeface="Montserrat"/>
              </a:rPr>
              <a:t>A lattice-based delegation signature scheme</a:t>
            </a:r>
            <a:r>
              <a:rPr lang="en-GB" sz="1700" dirty="0">
                <a:solidFill>
                  <a:srgbClr val="FFFFFF"/>
                </a:solidFill>
                <a:latin typeface="Montserrat"/>
                <a:ea typeface="Montserrat"/>
                <a:cs typeface="Montserrat"/>
                <a:sym typeface="Montserrat"/>
              </a:rPr>
              <a:t>: the key can be generated with a random value.</a:t>
            </a:r>
            <a:endParaRPr sz="1700" dirty="0">
              <a:solidFill>
                <a:srgbClr val="FFFFFF"/>
              </a:solidFill>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solidFill>
                  <a:srgbClr val="FFFFFF"/>
                </a:solidFill>
                <a:latin typeface="Montserrat"/>
                <a:ea typeface="Montserrat"/>
                <a:cs typeface="Montserrat"/>
                <a:sym typeface="Montserrat"/>
              </a:rPr>
              <a:t>(1) Generating the user's key based on the random value increases the security of the private key.</a:t>
            </a:r>
            <a:endParaRPr sz="1700" dirty="0">
              <a:solidFill>
                <a:srgbClr val="FFFFFF"/>
              </a:solidFill>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solidFill>
                  <a:srgbClr val="FFFFFF"/>
                </a:solidFill>
                <a:latin typeface="Montserrat"/>
                <a:ea typeface="Montserrat"/>
                <a:cs typeface="Montserrat"/>
                <a:sym typeface="Montserrat"/>
              </a:rPr>
              <a:t>(2) It is hard for an adversary to forge a valid signature.</a:t>
            </a:r>
            <a:endParaRPr sz="1700" dirty="0">
              <a:solidFill>
                <a:srgbClr val="FFFFFF"/>
              </a:solidFill>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solidFill>
                  <a:srgbClr val="FFFFFF"/>
                </a:solidFill>
                <a:latin typeface="Montserrat"/>
                <a:ea typeface="Montserrat"/>
                <a:cs typeface="Montserrat"/>
                <a:sym typeface="Montserrat"/>
              </a:rPr>
              <a:t>(3) The scheme does not use identity information which can weaken the role of identity information in the signature scheme and protect users' privacy.</a:t>
            </a:r>
            <a:endParaRPr sz="1700" dirty="0">
              <a:solidFill>
                <a:srgbClr val="FFFFFF"/>
              </a:solidFill>
              <a:latin typeface="Montserrat"/>
              <a:ea typeface="Montserrat"/>
              <a:cs typeface="Montserrat"/>
              <a:sym typeface="Montserrat"/>
            </a:endParaRPr>
          </a:p>
          <a:p>
            <a:pPr marL="0" lvl="0" indent="0" algn="l" rtl="0">
              <a:lnSpc>
                <a:spcPct val="100000"/>
              </a:lnSpc>
              <a:spcBef>
                <a:spcPts val="1200"/>
              </a:spcBef>
              <a:spcAft>
                <a:spcPts val="1200"/>
              </a:spcAft>
              <a:buNone/>
            </a:pPr>
            <a:r>
              <a:rPr lang="en-GB" sz="1700" dirty="0">
                <a:solidFill>
                  <a:srgbClr val="FFFFFF"/>
                </a:solidFill>
                <a:latin typeface="Montserrat"/>
                <a:ea typeface="Montserrat"/>
                <a:cs typeface="Montserrat"/>
                <a:sym typeface="Montserrat"/>
              </a:rPr>
              <a:t>(4) The users can obtain a large number of keys for transactions which is practical in application.</a:t>
            </a:r>
            <a:endParaRPr sz="1600" dirty="0">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7"/>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297" name="Google Shape;297;p27"/>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298" name="Google Shape;298;p27"/>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299" name="Google Shape;299;p27"/>
          <p:cNvSpPr txBox="1">
            <a:spLocks noGrp="1"/>
          </p:cNvSpPr>
          <p:nvPr>
            <p:ph type="body" idx="1"/>
          </p:nvPr>
        </p:nvSpPr>
        <p:spPr>
          <a:xfrm>
            <a:off x="1297500" y="747675"/>
            <a:ext cx="6698700" cy="27090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dirty="0">
                <a:latin typeface="Montserrat"/>
                <a:ea typeface="Montserrat"/>
                <a:cs typeface="Montserrat"/>
                <a:sym typeface="Montserrat"/>
              </a:rPr>
              <a:t>Gao, Y.L.(2018)</a:t>
            </a:r>
            <a:endParaRPr sz="20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b="1" dirty="0">
                <a:solidFill>
                  <a:srgbClr val="FFFFFF"/>
                </a:solidFill>
                <a:latin typeface="Montserrat"/>
                <a:ea typeface="Montserrat"/>
                <a:cs typeface="Montserrat"/>
                <a:sym typeface="Montserrat"/>
              </a:rPr>
              <a:t>Double-signature</a:t>
            </a:r>
            <a:r>
              <a:rPr lang="en-GB" sz="1700" dirty="0">
                <a:solidFill>
                  <a:srgbClr val="FFFFFF"/>
                </a:solidFill>
                <a:latin typeface="Montserrat"/>
                <a:ea typeface="Montserrat"/>
                <a:cs typeface="Montserrat"/>
                <a:sym typeface="Montserrat"/>
              </a:rPr>
              <a:t>: uses both first and last signatures so that the correlation between message and signature can be reduced.</a:t>
            </a:r>
            <a:endParaRPr sz="1700" dirty="0">
              <a:solidFill>
                <a:srgbClr val="FFFFFF"/>
              </a:solidFill>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b="1" dirty="0">
                <a:latin typeface="Montserrat"/>
                <a:ea typeface="Montserrat"/>
                <a:cs typeface="Montserrat"/>
                <a:sym typeface="Montserrat"/>
              </a:rPr>
              <a:t>A shorter new signature schemes size</a:t>
            </a:r>
            <a:r>
              <a:rPr lang="en-GB" sz="1600" dirty="0">
                <a:latin typeface="Montserrat"/>
                <a:ea typeface="Montserrat"/>
                <a:cs typeface="Montserrat"/>
                <a:sym typeface="Montserrat"/>
              </a:rPr>
              <a:t>: computational complexity will be reduced and efficiency improved</a:t>
            </a:r>
            <a:endParaRPr sz="1600" dirty="0">
              <a:latin typeface="Montserrat"/>
              <a:ea typeface="Montserrat"/>
              <a:cs typeface="Montserrat"/>
              <a:sym typeface="Montserrat"/>
            </a:endParaRPr>
          </a:p>
          <a:p>
            <a:pPr marL="0" lvl="0" indent="0" algn="l" rtl="0">
              <a:lnSpc>
                <a:spcPct val="100000"/>
              </a:lnSpc>
              <a:spcBef>
                <a:spcPts val="1200"/>
              </a:spcBef>
              <a:spcAft>
                <a:spcPts val="0"/>
              </a:spcAft>
              <a:buNone/>
            </a:pPr>
            <a:endParaRPr sz="1700" dirty="0">
              <a:solidFill>
                <a:srgbClr val="FFFFFF"/>
              </a:solidFill>
              <a:latin typeface="Montserrat"/>
              <a:ea typeface="Montserrat"/>
              <a:cs typeface="Montserrat"/>
              <a:sym typeface="Montserrat"/>
            </a:endParaRPr>
          </a:p>
          <a:p>
            <a:pPr marL="0" lvl="0" indent="0" algn="l" rtl="0">
              <a:lnSpc>
                <a:spcPct val="100000"/>
              </a:lnSpc>
              <a:spcBef>
                <a:spcPts val="1200"/>
              </a:spcBef>
              <a:spcAft>
                <a:spcPts val="1200"/>
              </a:spcAft>
              <a:buNone/>
            </a:pPr>
            <a:endParaRPr sz="1600" dirty="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28"/>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305" name="Google Shape;305;p28"/>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06" name="Google Shape;306;p28"/>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07" name="Google Shape;307;p28"/>
          <p:cNvSpPr txBox="1">
            <a:spLocks noGrp="1"/>
          </p:cNvSpPr>
          <p:nvPr>
            <p:ph type="body" idx="1"/>
          </p:nvPr>
        </p:nvSpPr>
        <p:spPr>
          <a:xfrm>
            <a:off x="1297500" y="747675"/>
            <a:ext cx="7050600" cy="36621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dirty="0" err="1">
                <a:latin typeface="Montserrat"/>
                <a:ea typeface="Montserrat"/>
                <a:cs typeface="Montserrat"/>
                <a:sym typeface="Montserrat"/>
              </a:rPr>
              <a:t>Kiktenko</a:t>
            </a:r>
            <a:r>
              <a:rPr lang="en-GB" sz="2000" dirty="0">
                <a:latin typeface="Montserrat"/>
                <a:ea typeface="Montserrat"/>
                <a:cs typeface="Montserrat"/>
                <a:sym typeface="Montserrat"/>
              </a:rPr>
              <a:t>, E.O.(2018)</a:t>
            </a:r>
            <a:endParaRPr sz="20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b="1" dirty="0">
                <a:latin typeface="Montserrat"/>
                <a:ea typeface="Montserrat"/>
                <a:cs typeface="Montserrat"/>
                <a:sym typeface="Montserrat"/>
              </a:rPr>
              <a:t>Broadcast protocol</a:t>
            </a:r>
            <a:r>
              <a:rPr lang="en-GB" sz="1600" dirty="0">
                <a:latin typeface="Montserrat"/>
                <a:ea typeface="Montserrat"/>
                <a:cs typeface="Montserrat"/>
                <a:sym typeface="Montserrat"/>
              </a:rPr>
              <a:t>: Use the original BFT state-machine replication without digital signature and quantum key distribution (QKD), which is used to provide identity verification instead of digital signature. </a:t>
            </a:r>
            <a:endParaRPr sz="16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b="1" dirty="0">
                <a:latin typeface="Montserrat"/>
                <a:ea typeface="Montserrat"/>
                <a:cs typeface="Montserrat"/>
                <a:sym typeface="Montserrat"/>
              </a:rPr>
              <a:t>Two layers strategy</a:t>
            </a:r>
            <a:r>
              <a:rPr lang="en-GB" sz="1600" dirty="0">
                <a:latin typeface="Montserrat"/>
                <a:ea typeface="Montserrat"/>
                <a:cs typeface="Montserrat"/>
                <a:sym typeface="Montserrat"/>
              </a:rPr>
              <a:t>: </a:t>
            </a:r>
            <a:endParaRPr sz="16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dirty="0">
                <a:latin typeface="Montserrat"/>
                <a:ea typeface="Montserrat"/>
                <a:cs typeface="Montserrat"/>
                <a:sym typeface="Montserrat"/>
              </a:rPr>
              <a:t>First layer is a QKD network with a pair of communication channels to establish the private key.</a:t>
            </a:r>
            <a:endParaRPr sz="16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dirty="0">
                <a:latin typeface="Montserrat"/>
                <a:ea typeface="Montserrat"/>
                <a:cs typeface="Montserrat"/>
                <a:sym typeface="Montserrat"/>
              </a:rPr>
              <a:t>Second(classical) layer is used to transmit messages with the key created in first layer.</a:t>
            </a:r>
            <a:endParaRPr sz="1600" dirty="0">
              <a:latin typeface="Montserrat"/>
              <a:ea typeface="Montserrat"/>
              <a:cs typeface="Montserrat"/>
              <a:sym typeface="Montserrat"/>
            </a:endParaRPr>
          </a:p>
          <a:p>
            <a:pPr marL="0" lvl="0" indent="0" algn="l" rtl="0">
              <a:lnSpc>
                <a:spcPct val="100000"/>
              </a:lnSpc>
              <a:spcBef>
                <a:spcPts val="1200"/>
              </a:spcBef>
              <a:spcAft>
                <a:spcPts val="0"/>
              </a:spcAft>
              <a:buNone/>
            </a:pPr>
            <a:endParaRPr sz="1600" dirty="0">
              <a:latin typeface="Montserrat"/>
              <a:ea typeface="Montserrat"/>
              <a:cs typeface="Montserrat"/>
              <a:sym typeface="Montserrat"/>
            </a:endParaRPr>
          </a:p>
          <a:p>
            <a:pPr marL="0" lvl="0" indent="0" algn="l" rtl="0">
              <a:lnSpc>
                <a:spcPct val="100000"/>
              </a:lnSpc>
              <a:spcBef>
                <a:spcPts val="1200"/>
              </a:spcBef>
              <a:spcAft>
                <a:spcPts val="0"/>
              </a:spcAft>
              <a:buNone/>
            </a:pPr>
            <a:endParaRPr sz="1700" dirty="0">
              <a:solidFill>
                <a:srgbClr val="FFFFFF"/>
              </a:solidFill>
              <a:latin typeface="Montserrat"/>
              <a:ea typeface="Montserrat"/>
              <a:cs typeface="Montserrat"/>
              <a:sym typeface="Montserrat"/>
            </a:endParaRPr>
          </a:p>
          <a:p>
            <a:pPr marL="0" lvl="0" indent="0" algn="l" rtl="0">
              <a:lnSpc>
                <a:spcPct val="100000"/>
              </a:lnSpc>
              <a:spcBef>
                <a:spcPts val="1200"/>
              </a:spcBef>
              <a:spcAft>
                <a:spcPts val="1200"/>
              </a:spcAft>
              <a:buNone/>
            </a:pPr>
            <a:endParaRPr sz="1600" dirty="0">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29"/>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313" name="Google Shape;313;p29"/>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14" name="Google Shape;314;p29"/>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15" name="Google Shape;315;p29"/>
          <p:cNvSpPr txBox="1">
            <a:spLocks noGrp="1"/>
          </p:cNvSpPr>
          <p:nvPr>
            <p:ph type="body" idx="1"/>
          </p:nvPr>
        </p:nvSpPr>
        <p:spPr>
          <a:xfrm>
            <a:off x="1297500" y="747675"/>
            <a:ext cx="6698700" cy="3388200"/>
          </a:xfrm>
          <a:prstGeom prst="rect">
            <a:avLst/>
          </a:prstGeom>
        </p:spPr>
        <p:txBody>
          <a:bodyPr spcFirstLastPara="1" wrap="square" lIns="91425" tIns="91425" rIns="91425" bIns="91425" anchor="t" anchorCtr="0">
            <a:noAutofit/>
          </a:bodyPr>
          <a:lstStyle/>
          <a:p>
            <a:pPr marL="0" lvl="0" indent="0">
              <a:lnSpc>
                <a:spcPct val="100000"/>
              </a:lnSpc>
              <a:spcBef>
                <a:spcPts val="1200"/>
              </a:spcBef>
              <a:buNone/>
            </a:pPr>
            <a:r>
              <a:rPr lang="en-GB" sz="2000" dirty="0" err="1">
                <a:latin typeface="Montserrat"/>
                <a:ea typeface="Montserrat"/>
                <a:cs typeface="Montserrat"/>
                <a:sym typeface="Montserrat"/>
              </a:rPr>
              <a:t>Kiktenko</a:t>
            </a:r>
            <a:r>
              <a:rPr lang="en-GB" sz="2000" dirty="0">
                <a:latin typeface="Montserrat"/>
                <a:ea typeface="Montserrat"/>
                <a:cs typeface="Montserrat"/>
                <a:sym typeface="Montserrat"/>
              </a:rPr>
              <a:t>, E.O.(2018)</a:t>
            </a:r>
          </a:p>
          <a:p>
            <a:pPr marL="0" lvl="0" indent="0" algn="l" rtl="0">
              <a:lnSpc>
                <a:spcPct val="100000"/>
              </a:lnSpc>
              <a:spcBef>
                <a:spcPts val="1200"/>
              </a:spcBef>
              <a:spcAft>
                <a:spcPts val="0"/>
              </a:spcAft>
              <a:buNone/>
            </a:pPr>
            <a:r>
              <a:rPr lang="en-GB" sz="1600" dirty="0">
                <a:latin typeface="Montserrat"/>
                <a:ea typeface="Montserrat"/>
                <a:cs typeface="Montserrat"/>
                <a:sym typeface="Montserrat"/>
              </a:rPr>
              <a:t>The broadcast protocol is used to create blocks in a decentralized fashion to eliminate the possibility of ‘fork’, the situation that different miners create multiple blocks of different versions at the same time, enabling the 51% attack. </a:t>
            </a:r>
            <a:endParaRPr sz="16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dirty="0">
                <a:latin typeface="Montserrat"/>
                <a:ea typeface="Montserrat"/>
                <a:cs typeface="Montserrat"/>
                <a:sym typeface="Montserrat"/>
              </a:rPr>
              <a:t>Since the broadcast protocol is data-intensive, the quantum channels are only used to generate private keys so that it would not cause further problems due to such a two-layer structure.</a:t>
            </a:r>
            <a:endParaRPr sz="1600" dirty="0">
              <a:latin typeface="Montserrat"/>
              <a:ea typeface="Montserrat"/>
              <a:cs typeface="Montserrat"/>
              <a:sym typeface="Montserrat"/>
            </a:endParaRPr>
          </a:p>
          <a:p>
            <a:pPr marL="0" lvl="0" indent="0" algn="l" rtl="0">
              <a:lnSpc>
                <a:spcPct val="100000"/>
              </a:lnSpc>
              <a:spcBef>
                <a:spcPts val="1200"/>
              </a:spcBef>
              <a:spcAft>
                <a:spcPts val="0"/>
              </a:spcAft>
              <a:buNone/>
            </a:pPr>
            <a:endParaRPr sz="1700" dirty="0">
              <a:solidFill>
                <a:srgbClr val="FFFFFF"/>
              </a:solidFill>
              <a:latin typeface="Montserrat"/>
              <a:ea typeface="Montserrat"/>
              <a:cs typeface="Montserrat"/>
              <a:sym typeface="Montserrat"/>
            </a:endParaRPr>
          </a:p>
          <a:p>
            <a:pPr marL="0" lvl="0" indent="0" algn="l" rtl="0">
              <a:lnSpc>
                <a:spcPct val="100000"/>
              </a:lnSpc>
              <a:spcBef>
                <a:spcPts val="1200"/>
              </a:spcBef>
              <a:spcAft>
                <a:spcPts val="1200"/>
              </a:spcAft>
              <a:buNone/>
            </a:pPr>
            <a:endParaRPr sz="1600" dirty="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0"/>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321" name="Google Shape;321;p30"/>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22" name="Google Shape;322;p30"/>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23" name="Google Shape;323;p30"/>
          <p:cNvSpPr txBox="1">
            <a:spLocks noGrp="1"/>
          </p:cNvSpPr>
          <p:nvPr>
            <p:ph type="body" idx="1"/>
          </p:nvPr>
        </p:nvSpPr>
        <p:spPr>
          <a:xfrm>
            <a:off x="1297500" y="802475"/>
            <a:ext cx="6698700" cy="41661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a:latin typeface="Montserrat"/>
                <a:ea typeface="Montserrat"/>
                <a:cs typeface="Montserrat"/>
                <a:sym typeface="Montserrat"/>
              </a:rPr>
              <a:t>Fedorov, Kiktenko and Lvovsky (2018)</a:t>
            </a:r>
            <a:endParaRPr sz="200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b="1">
                <a:latin typeface="Montserrat"/>
                <a:ea typeface="Montserrat"/>
                <a:cs typeface="Montserrat"/>
                <a:sym typeface="Montserrat"/>
              </a:rPr>
              <a:t>Quantum Cryptography</a:t>
            </a:r>
            <a:r>
              <a:rPr lang="en-GB" sz="1700">
                <a:latin typeface="Montserrat"/>
                <a:ea typeface="Montserrat"/>
                <a:cs typeface="Montserrat"/>
                <a:sym typeface="Montserrat"/>
              </a:rPr>
              <a:t>: As “quantum communications are inherently authenticated — no user can impersonate another… quantum states cannot be copied or measured without being altered. Any eavesdropper will be immediately uncovered.”</a:t>
            </a:r>
            <a:endParaRPr sz="170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b="1">
                <a:latin typeface="Montserrat"/>
                <a:ea typeface="Montserrat"/>
                <a:cs typeface="Montserrat"/>
                <a:sym typeface="Montserrat"/>
              </a:rPr>
              <a:t>Limiting Factors</a:t>
            </a:r>
            <a:r>
              <a:rPr lang="en-GB" sz="1700">
                <a:latin typeface="Montserrat"/>
                <a:ea typeface="Montserrat"/>
                <a:cs typeface="Montserrat"/>
                <a:sym typeface="Montserrat"/>
              </a:rPr>
              <a:t>: Complexity, cost and accessibility to consumers. Limited fibre range of modern quantum-key distribution systems..</a:t>
            </a:r>
            <a:endParaRPr sz="170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b="1">
                <a:latin typeface="Montserrat"/>
                <a:ea typeface="Montserrat"/>
                <a:cs typeface="Montserrat"/>
                <a:sym typeface="Montserrat"/>
              </a:rPr>
              <a:t>Possible Improvements</a:t>
            </a:r>
            <a:r>
              <a:rPr lang="en-GB" sz="1700">
                <a:latin typeface="Montserrat"/>
                <a:ea typeface="Montserrat"/>
                <a:cs typeface="Montserrat"/>
                <a:sym typeface="Montserrat"/>
              </a:rPr>
              <a:t>: The development of  “a quantum repeater, which uses quantum teleportation and quantum optical memory to distribute entangled states between the communicating parties.”</a:t>
            </a:r>
            <a:endParaRPr sz="1700">
              <a:solidFill>
                <a:srgbClr val="FFFFFF"/>
              </a:solidFill>
              <a:latin typeface="Montserrat"/>
              <a:ea typeface="Montserrat"/>
              <a:cs typeface="Montserrat"/>
              <a:sym typeface="Montserrat"/>
            </a:endParaRPr>
          </a:p>
          <a:p>
            <a:pPr marL="0" lvl="0" indent="0" algn="l" rtl="0">
              <a:lnSpc>
                <a:spcPct val="100000"/>
              </a:lnSpc>
              <a:spcBef>
                <a:spcPts val="1200"/>
              </a:spcBef>
              <a:spcAft>
                <a:spcPts val="1200"/>
              </a:spcAft>
              <a:buNone/>
            </a:pPr>
            <a:endParaRPr sz="16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1"/>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329" name="Google Shape;329;p31"/>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30" name="Google Shape;330;p31"/>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31" name="Google Shape;331;p31"/>
          <p:cNvSpPr txBox="1">
            <a:spLocks noGrp="1"/>
          </p:cNvSpPr>
          <p:nvPr>
            <p:ph type="body" idx="1"/>
          </p:nvPr>
        </p:nvSpPr>
        <p:spPr>
          <a:xfrm>
            <a:off x="1297500" y="802475"/>
            <a:ext cx="6698700" cy="32811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a:latin typeface="Montserrat"/>
                <a:ea typeface="Montserrat"/>
                <a:cs typeface="Montserrat"/>
                <a:sym typeface="Montserrat"/>
              </a:rPr>
              <a:t>Fedorov, Kiktenko and Lvovsky (2018)</a:t>
            </a:r>
            <a:endParaRPr sz="2000">
              <a:latin typeface="Montserrat"/>
              <a:ea typeface="Montserrat"/>
              <a:cs typeface="Montserrat"/>
              <a:sym typeface="Montserrat"/>
            </a:endParaRPr>
          </a:p>
          <a:p>
            <a:pPr marL="0" lvl="0" indent="0" algn="l" rtl="0">
              <a:lnSpc>
                <a:spcPct val="100000"/>
              </a:lnSpc>
              <a:spcBef>
                <a:spcPts val="1200"/>
              </a:spcBef>
              <a:spcAft>
                <a:spcPts val="0"/>
              </a:spcAft>
              <a:buNone/>
            </a:pPr>
            <a:endParaRPr sz="170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b="1">
                <a:latin typeface="Montserrat"/>
                <a:ea typeface="Montserrat"/>
                <a:cs typeface="Montserrat"/>
                <a:sym typeface="Montserrat"/>
              </a:rPr>
              <a:t>Quantum Internet</a:t>
            </a:r>
            <a:r>
              <a:rPr lang="en-GB" sz="1700">
                <a:latin typeface="Montserrat"/>
                <a:ea typeface="Montserrat"/>
                <a:cs typeface="Montserrat"/>
                <a:sym typeface="Montserrat"/>
              </a:rPr>
              <a:t>: They say, “using quantum technology for communicating as well as for the computational processing of blockchain data would further enhance security and enable blockchains to become faster and more efficient.” However, they concede that such a development is several decades away.</a:t>
            </a:r>
            <a:endParaRPr sz="1700">
              <a:latin typeface="Montserrat"/>
              <a:ea typeface="Montserrat"/>
              <a:cs typeface="Montserrat"/>
              <a:sym typeface="Montserrat"/>
            </a:endParaRPr>
          </a:p>
          <a:p>
            <a:pPr marL="0" lvl="0" indent="0" algn="l" rtl="0">
              <a:lnSpc>
                <a:spcPct val="100000"/>
              </a:lnSpc>
              <a:spcBef>
                <a:spcPts val="1200"/>
              </a:spcBef>
              <a:spcAft>
                <a:spcPts val="1200"/>
              </a:spcAft>
              <a:buNone/>
            </a:pPr>
            <a:endParaRPr sz="160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2"/>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337" name="Google Shape;337;p3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38" name="Google Shape;338;p32"/>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39" name="Google Shape;339;p32"/>
          <p:cNvSpPr txBox="1">
            <a:spLocks noGrp="1"/>
          </p:cNvSpPr>
          <p:nvPr>
            <p:ph type="body" idx="1"/>
          </p:nvPr>
        </p:nvSpPr>
        <p:spPr>
          <a:xfrm>
            <a:off x="1297500" y="802475"/>
            <a:ext cx="6698700" cy="32811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a:latin typeface="Montserrat"/>
                <a:ea typeface="Montserrat"/>
                <a:cs typeface="Montserrat"/>
                <a:sym typeface="Montserrat"/>
              </a:rPr>
              <a:t>Fedorov, Kiktenko and Lvovsky (2018)</a:t>
            </a:r>
            <a:endParaRPr sz="200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b="1">
                <a:latin typeface="Montserrat"/>
                <a:ea typeface="Montserrat"/>
                <a:cs typeface="Montserrat"/>
                <a:sym typeface="Montserrat"/>
              </a:rPr>
              <a:t>Blind Quantum Computation</a:t>
            </a:r>
            <a:r>
              <a:rPr lang="en-GB" sz="1700">
                <a:latin typeface="Montserrat"/>
                <a:ea typeface="Montserrat"/>
                <a:cs typeface="Montserrat"/>
                <a:sym typeface="Montserrat"/>
              </a:rPr>
              <a:t>: An interim step. In this method, “a user with a conventional computer could run an algorithm on a remote quantum computer without sharing the input data or algorithm.”</a:t>
            </a:r>
            <a:endParaRPr sz="170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b="1">
                <a:latin typeface="Montserrat"/>
                <a:ea typeface="Montserrat"/>
                <a:cs typeface="Montserrat"/>
                <a:sym typeface="Montserrat"/>
              </a:rPr>
              <a:t>Increased Adaptivity of Blockchain Security</a:t>
            </a:r>
            <a:r>
              <a:rPr lang="en-GB" sz="1700">
                <a:latin typeface="Montserrat"/>
                <a:ea typeface="Montserrat"/>
                <a:cs typeface="Montserrat"/>
                <a:sym typeface="Montserrat"/>
              </a:rPr>
              <a:t>: An interim step. They write, “platforms must be flexible and capable of changing cryptographic algorithms on the fly” in response to various security threats.</a:t>
            </a:r>
            <a:endParaRPr sz="900">
              <a:solidFill>
                <a:srgbClr val="000000"/>
              </a:solidFill>
              <a:latin typeface="Arial"/>
              <a:ea typeface="Arial"/>
              <a:cs typeface="Arial"/>
              <a:sym typeface="Arial"/>
            </a:endParaRPr>
          </a:p>
          <a:p>
            <a:pPr marL="0" lvl="0" indent="0" algn="l" rtl="0">
              <a:lnSpc>
                <a:spcPct val="100000"/>
              </a:lnSpc>
              <a:spcBef>
                <a:spcPts val="1200"/>
              </a:spcBef>
              <a:spcAft>
                <a:spcPts val="0"/>
              </a:spcAft>
              <a:buNone/>
            </a:pPr>
            <a:endParaRPr sz="1700">
              <a:latin typeface="Montserrat"/>
              <a:ea typeface="Montserrat"/>
              <a:cs typeface="Montserrat"/>
              <a:sym typeface="Montserrat"/>
            </a:endParaRPr>
          </a:p>
          <a:p>
            <a:pPr marL="0" lvl="0" indent="0" algn="l" rtl="0">
              <a:lnSpc>
                <a:spcPct val="100000"/>
              </a:lnSpc>
              <a:spcBef>
                <a:spcPts val="1200"/>
              </a:spcBef>
              <a:spcAft>
                <a:spcPts val="1200"/>
              </a:spcAft>
              <a:buNone/>
            </a:pPr>
            <a:endParaRPr sz="16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3"/>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345" name="Google Shape;345;p33"/>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46" name="Google Shape;346;p33"/>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47" name="Google Shape;347;p33"/>
          <p:cNvSpPr txBox="1">
            <a:spLocks noGrp="1"/>
          </p:cNvSpPr>
          <p:nvPr>
            <p:ph type="body" idx="1"/>
          </p:nvPr>
        </p:nvSpPr>
        <p:spPr>
          <a:xfrm>
            <a:off x="1297500" y="802475"/>
            <a:ext cx="6698700" cy="32811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a:latin typeface="Montserrat"/>
                <a:ea typeface="Montserrat"/>
                <a:cs typeface="Montserrat"/>
                <a:sym typeface="Montserrat"/>
              </a:rPr>
              <a:t>Fernandez-Carames and Fraga-Lamas (2020)</a:t>
            </a:r>
            <a:endParaRPr sz="1200" b="1">
              <a:solidFill>
                <a:srgbClr val="FFFFFF"/>
              </a:solidFill>
              <a:latin typeface="Montserrat"/>
              <a:ea typeface="Montserrat"/>
              <a:cs typeface="Montserrat"/>
              <a:sym typeface="Montserrat"/>
            </a:endParaRPr>
          </a:p>
          <a:p>
            <a:pPr marL="457200" lvl="0" indent="-330200" algn="l" rtl="0">
              <a:lnSpc>
                <a:spcPct val="100000"/>
              </a:lnSpc>
              <a:spcBef>
                <a:spcPts val="1200"/>
              </a:spcBef>
              <a:spcAft>
                <a:spcPts val="0"/>
              </a:spcAft>
              <a:buClr>
                <a:srgbClr val="FFFFFF"/>
              </a:buClr>
              <a:buSzPts val="1600"/>
              <a:buFont typeface="Montserrat"/>
              <a:buChar char="●"/>
            </a:pPr>
            <a:r>
              <a:rPr lang="en-GB" sz="1600" b="1">
                <a:solidFill>
                  <a:srgbClr val="FFFFFF"/>
                </a:solidFill>
                <a:latin typeface="Montserrat"/>
                <a:ea typeface="Montserrat"/>
                <a:cs typeface="Montserrat"/>
                <a:sym typeface="Montserrat"/>
              </a:rPr>
              <a:t>Code-based cryptosystems</a:t>
            </a:r>
            <a:r>
              <a:rPr lang="en-GB" sz="1600">
                <a:solidFill>
                  <a:srgbClr val="FFFFFF"/>
                </a:solidFill>
                <a:latin typeface="Montserrat"/>
                <a:ea typeface="Montserrat"/>
                <a:cs typeface="Montserrat"/>
                <a:sym typeface="Montserrat"/>
              </a:rPr>
              <a:t>: Based on the theory of error correcting codes.</a:t>
            </a:r>
            <a:endParaRPr sz="1600">
              <a:solidFill>
                <a:srgbClr val="FFFFFF"/>
              </a:solidFill>
              <a:latin typeface="Montserrat"/>
              <a:ea typeface="Montserrat"/>
              <a:cs typeface="Montserrat"/>
              <a:sym typeface="Montserrat"/>
            </a:endParaRPr>
          </a:p>
          <a:p>
            <a:pPr marL="457200" lvl="0" indent="0" algn="l" rtl="0">
              <a:lnSpc>
                <a:spcPct val="100000"/>
              </a:lnSpc>
              <a:spcBef>
                <a:spcPts val="1200"/>
              </a:spcBef>
              <a:spcAft>
                <a:spcPts val="0"/>
              </a:spcAft>
              <a:buNone/>
            </a:pPr>
            <a:r>
              <a:rPr lang="en-GB" sz="1600" b="1">
                <a:solidFill>
                  <a:srgbClr val="FFFFFF"/>
                </a:solidFill>
                <a:latin typeface="Montserrat"/>
                <a:ea typeface="Montserrat"/>
                <a:cs typeface="Montserrat"/>
                <a:sym typeface="Montserrat"/>
              </a:rPr>
              <a:t>Possible Improvements</a:t>
            </a:r>
            <a:r>
              <a:rPr lang="en-GB" sz="1600">
                <a:solidFill>
                  <a:srgbClr val="FFFFFF"/>
                </a:solidFill>
                <a:latin typeface="Montserrat"/>
                <a:ea typeface="Montserrat"/>
                <a:cs typeface="Montserrat"/>
                <a:sym typeface="Montserrat"/>
              </a:rPr>
              <a:t>: More research is needed on key compression techniques and coding techniques.</a:t>
            </a:r>
            <a:endParaRPr sz="1600">
              <a:solidFill>
                <a:srgbClr val="FFFFFF"/>
              </a:solidFill>
              <a:latin typeface="Montserrat"/>
              <a:ea typeface="Montserrat"/>
              <a:cs typeface="Montserrat"/>
              <a:sym typeface="Montserrat"/>
            </a:endParaRPr>
          </a:p>
          <a:p>
            <a:pPr marL="457200" lvl="0" indent="-330200" algn="l" rtl="0">
              <a:lnSpc>
                <a:spcPct val="100000"/>
              </a:lnSpc>
              <a:spcBef>
                <a:spcPts val="1200"/>
              </a:spcBef>
              <a:spcAft>
                <a:spcPts val="0"/>
              </a:spcAft>
              <a:buClr>
                <a:srgbClr val="FFFFFF"/>
              </a:buClr>
              <a:buSzPts val="1600"/>
              <a:buFont typeface="Montserrat"/>
              <a:buChar char="●"/>
            </a:pPr>
            <a:r>
              <a:rPr lang="en-GB" sz="1600" b="1">
                <a:solidFill>
                  <a:srgbClr val="FFFFFF"/>
                </a:solidFill>
                <a:latin typeface="Montserrat"/>
                <a:ea typeface="Montserrat"/>
                <a:cs typeface="Montserrat"/>
                <a:sym typeface="Montserrat"/>
              </a:rPr>
              <a:t>Multivariate-based schemes</a:t>
            </a:r>
            <a:r>
              <a:rPr lang="en-GB" sz="1600">
                <a:solidFill>
                  <a:srgbClr val="FFFFFF"/>
                </a:solidFill>
                <a:latin typeface="Montserrat"/>
                <a:ea typeface="Montserrat"/>
                <a:cs typeface="Montserrat"/>
                <a:sym typeface="Montserrat"/>
              </a:rPr>
              <a:t>: Rely on the complexity of solving systems of multivariate equations that have been demonstrated to be NP-hard or NP-complete.</a:t>
            </a:r>
            <a:endParaRPr sz="1600">
              <a:solidFill>
                <a:srgbClr val="FFFFFF"/>
              </a:solidFill>
              <a:latin typeface="Montserrat"/>
              <a:ea typeface="Montserrat"/>
              <a:cs typeface="Montserrat"/>
              <a:sym typeface="Montserrat"/>
            </a:endParaRPr>
          </a:p>
          <a:p>
            <a:pPr marL="457200" lvl="0" indent="0" algn="l" rtl="0">
              <a:lnSpc>
                <a:spcPct val="100000"/>
              </a:lnSpc>
              <a:spcBef>
                <a:spcPts val="1200"/>
              </a:spcBef>
              <a:spcAft>
                <a:spcPts val="1200"/>
              </a:spcAft>
              <a:buNone/>
            </a:pPr>
            <a:r>
              <a:rPr lang="en-GB" sz="1600" b="1">
                <a:solidFill>
                  <a:srgbClr val="FFFFFF"/>
                </a:solidFill>
                <a:latin typeface="Montserrat"/>
                <a:ea typeface="Montserrat"/>
                <a:cs typeface="Montserrat"/>
                <a:sym typeface="Montserrat"/>
              </a:rPr>
              <a:t>Possible Improvements</a:t>
            </a:r>
            <a:r>
              <a:rPr lang="en-GB" sz="1600">
                <a:solidFill>
                  <a:srgbClr val="FFFFFF"/>
                </a:solidFill>
                <a:latin typeface="Montserrat"/>
                <a:ea typeface="Montserrat"/>
                <a:cs typeface="Montserrat"/>
                <a:sym typeface="Montserrat"/>
              </a:rPr>
              <a:t>: Need improved decryption speed and reduced key size.</a:t>
            </a:r>
            <a:endParaRPr sz="1600">
              <a:solidFill>
                <a:srgbClr val="FFFFFF"/>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4"/>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353" name="Google Shape;353;p34"/>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54" name="Google Shape;354;p34"/>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55" name="Google Shape;355;p34"/>
          <p:cNvSpPr txBox="1">
            <a:spLocks noGrp="1"/>
          </p:cNvSpPr>
          <p:nvPr>
            <p:ph type="body" idx="1"/>
          </p:nvPr>
        </p:nvSpPr>
        <p:spPr>
          <a:xfrm>
            <a:off x="1297500" y="802475"/>
            <a:ext cx="6698700" cy="32811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a:latin typeface="Montserrat"/>
                <a:ea typeface="Montserrat"/>
                <a:cs typeface="Montserrat"/>
                <a:sym typeface="Montserrat"/>
              </a:rPr>
              <a:t>Fernandez-Carames and Fraga-Lamas (2020)</a:t>
            </a:r>
            <a:endParaRPr sz="1200" b="1">
              <a:solidFill>
                <a:srgbClr val="FFFFFF"/>
              </a:solidFill>
              <a:latin typeface="Montserrat"/>
              <a:ea typeface="Montserrat"/>
              <a:cs typeface="Montserrat"/>
              <a:sym typeface="Montserrat"/>
            </a:endParaRPr>
          </a:p>
          <a:p>
            <a:pPr marL="457200" lvl="0" indent="-330200" algn="l" rtl="0">
              <a:lnSpc>
                <a:spcPct val="100000"/>
              </a:lnSpc>
              <a:spcBef>
                <a:spcPts val="1200"/>
              </a:spcBef>
              <a:spcAft>
                <a:spcPts val="0"/>
              </a:spcAft>
              <a:buClr>
                <a:srgbClr val="FFFFFF"/>
              </a:buClr>
              <a:buSzPts val="1600"/>
              <a:buFont typeface="Montserrat"/>
              <a:buChar char="●"/>
            </a:pPr>
            <a:r>
              <a:rPr lang="en-GB" sz="1600" b="1">
                <a:solidFill>
                  <a:srgbClr val="FFFFFF"/>
                </a:solidFill>
                <a:latin typeface="Montserrat"/>
                <a:ea typeface="Montserrat"/>
                <a:cs typeface="Montserrat"/>
                <a:sym typeface="Montserrat"/>
              </a:rPr>
              <a:t>Lattice-based cryptosystems</a:t>
            </a:r>
            <a:r>
              <a:rPr lang="en-GB" sz="1600">
                <a:solidFill>
                  <a:srgbClr val="FFFFFF"/>
                </a:solidFill>
                <a:latin typeface="Montserrat"/>
                <a:ea typeface="Montserrat"/>
                <a:cs typeface="Montserrat"/>
                <a:sym typeface="Montserrat"/>
              </a:rPr>
              <a:t>: Based on lattices, sets of points in n-dimensional space with a periodic structure. These schemes rely on the computational hardness of lattice problems.</a:t>
            </a:r>
            <a:endParaRPr sz="1600">
              <a:solidFill>
                <a:srgbClr val="FFFFFF"/>
              </a:solidFill>
              <a:latin typeface="Montserrat"/>
              <a:ea typeface="Montserrat"/>
              <a:cs typeface="Montserrat"/>
              <a:sym typeface="Montserrat"/>
            </a:endParaRPr>
          </a:p>
          <a:p>
            <a:pPr marL="457200" lvl="0" indent="0" algn="l" rtl="0">
              <a:lnSpc>
                <a:spcPct val="100000"/>
              </a:lnSpc>
              <a:spcBef>
                <a:spcPts val="1200"/>
              </a:spcBef>
              <a:spcAft>
                <a:spcPts val="0"/>
              </a:spcAft>
              <a:buNone/>
            </a:pPr>
            <a:r>
              <a:rPr lang="en-GB" sz="1600" b="1">
                <a:solidFill>
                  <a:srgbClr val="FFFFFF"/>
                </a:solidFill>
                <a:latin typeface="Montserrat"/>
                <a:ea typeface="Montserrat"/>
                <a:cs typeface="Montserrat"/>
                <a:sym typeface="Montserrat"/>
              </a:rPr>
              <a:t>Possible Improvements</a:t>
            </a:r>
            <a:r>
              <a:rPr lang="en-GB" sz="1600">
                <a:solidFill>
                  <a:srgbClr val="FFFFFF"/>
                </a:solidFill>
                <a:latin typeface="Montserrat"/>
                <a:ea typeface="Montserrat"/>
                <a:cs typeface="Montserrat"/>
                <a:sym typeface="Montserrat"/>
              </a:rPr>
              <a:t>: Reduced key size.</a:t>
            </a:r>
            <a:endParaRPr sz="1600" b="1">
              <a:solidFill>
                <a:srgbClr val="FFFFFF"/>
              </a:solidFill>
              <a:latin typeface="Montserrat"/>
              <a:ea typeface="Montserrat"/>
              <a:cs typeface="Montserrat"/>
              <a:sym typeface="Montserrat"/>
            </a:endParaRPr>
          </a:p>
          <a:p>
            <a:pPr marL="457200" lvl="0" indent="-330200" algn="l" rtl="0">
              <a:lnSpc>
                <a:spcPct val="100000"/>
              </a:lnSpc>
              <a:spcBef>
                <a:spcPts val="1200"/>
              </a:spcBef>
              <a:spcAft>
                <a:spcPts val="0"/>
              </a:spcAft>
              <a:buClr>
                <a:srgbClr val="FFFFFF"/>
              </a:buClr>
              <a:buSzPts val="1600"/>
              <a:buFont typeface="Montserrat"/>
              <a:buChar char="●"/>
            </a:pPr>
            <a:r>
              <a:rPr lang="en-GB" sz="1600" b="1">
                <a:solidFill>
                  <a:srgbClr val="FFFFFF"/>
                </a:solidFill>
                <a:latin typeface="Montserrat"/>
                <a:ea typeface="Montserrat"/>
                <a:cs typeface="Montserrat"/>
                <a:sym typeface="Montserrat"/>
              </a:rPr>
              <a:t>Supersingular elliptic curve isogeny cryptosystems</a:t>
            </a:r>
            <a:r>
              <a:rPr lang="en-GB" sz="1600">
                <a:solidFill>
                  <a:srgbClr val="FFFFFF"/>
                </a:solidFill>
                <a:latin typeface="Montserrat"/>
                <a:ea typeface="Montserrat"/>
                <a:cs typeface="Montserrat"/>
                <a:sym typeface="Montserrat"/>
              </a:rPr>
              <a:t>: Based on the isogeny protocol for ordinary elliptic curves and enhanced to withstand quantum attack.</a:t>
            </a:r>
            <a:endParaRPr sz="1600">
              <a:solidFill>
                <a:srgbClr val="FFFFFF"/>
              </a:solidFill>
              <a:latin typeface="Montserrat"/>
              <a:ea typeface="Montserrat"/>
              <a:cs typeface="Montserrat"/>
              <a:sym typeface="Montserrat"/>
            </a:endParaRPr>
          </a:p>
          <a:p>
            <a:pPr marL="457200" lvl="0" indent="0" algn="l" rtl="0">
              <a:lnSpc>
                <a:spcPct val="100000"/>
              </a:lnSpc>
              <a:spcBef>
                <a:spcPts val="1200"/>
              </a:spcBef>
              <a:spcAft>
                <a:spcPts val="1200"/>
              </a:spcAft>
              <a:buNone/>
            </a:pPr>
            <a:r>
              <a:rPr lang="en-GB" sz="1600" b="1">
                <a:solidFill>
                  <a:srgbClr val="FFFFFF"/>
                </a:solidFill>
                <a:latin typeface="Montserrat"/>
                <a:ea typeface="Montserrat"/>
                <a:cs typeface="Montserrat"/>
                <a:sym typeface="Montserrat"/>
              </a:rPr>
              <a:t>Possible Improvements</a:t>
            </a:r>
            <a:r>
              <a:rPr lang="en-GB" sz="1600">
                <a:solidFill>
                  <a:srgbClr val="FFFFFF"/>
                </a:solidFill>
                <a:latin typeface="Montserrat"/>
                <a:ea typeface="Montserrat"/>
                <a:cs typeface="Montserrat"/>
                <a:sym typeface="Montserrat"/>
              </a:rPr>
              <a:t>: Need to be optimized to decrease signature size.</a:t>
            </a:r>
            <a:endParaRPr sz="1600" b="1">
              <a:solidFill>
                <a:srgbClr val="FFFFFF"/>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5"/>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361" name="Google Shape;361;p35"/>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62" name="Google Shape;362;p35"/>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363" name="Google Shape;363;p35"/>
          <p:cNvSpPr txBox="1">
            <a:spLocks noGrp="1"/>
          </p:cNvSpPr>
          <p:nvPr>
            <p:ph type="body" idx="1"/>
          </p:nvPr>
        </p:nvSpPr>
        <p:spPr>
          <a:xfrm>
            <a:off x="1297500" y="802475"/>
            <a:ext cx="6698700" cy="32811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a:latin typeface="Montserrat"/>
                <a:ea typeface="Montserrat"/>
                <a:cs typeface="Montserrat"/>
                <a:sym typeface="Montserrat"/>
              </a:rPr>
              <a:t>Fernandez-Carames and Fraga-Lamas (2020)</a:t>
            </a:r>
            <a:endParaRPr sz="1200" b="1">
              <a:solidFill>
                <a:srgbClr val="FFFFFF"/>
              </a:solidFill>
              <a:latin typeface="Montserrat"/>
              <a:ea typeface="Montserrat"/>
              <a:cs typeface="Montserrat"/>
              <a:sym typeface="Montserrat"/>
            </a:endParaRPr>
          </a:p>
          <a:p>
            <a:pPr marL="457200" lvl="0" indent="-330200" algn="l" rtl="0">
              <a:lnSpc>
                <a:spcPct val="100000"/>
              </a:lnSpc>
              <a:spcBef>
                <a:spcPts val="1200"/>
              </a:spcBef>
              <a:spcAft>
                <a:spcPts val="0"/>
              </a:spcAft>
              <a:buClr>
                <a:srgbClr val="FFFFFF"/>
              </a:buClr>
              <a:buSzPts val="1600"/>
              <a:buFont typeface="Montserrat"/>
              <a:buChar char="●"/>
            </a:pPr>
            <a:r>
              <a:rPr lang="en-GB" sz="1600" b="1">
                <a:solidFill>
                  <a:srgbClr val="FFFFFF"/>
                </a:solidFill>
                <a:latin typeface="Montserrat"/>
                <a:ea typeface="Montserrat"/>
                <a:cs typeface="Montserrat"/>
                <a:sym typeface="Montserrat"/>
              </a:rPr>
              <a:t>Hybrid cryptosystems</a:t>
            </a:r>
            <a:r>
              <a:rPr lang="en-GB" sz="1600">
                <a:solidFill>
                  <a:srgbClr val="FFFFFF"/>
                </a:solidFill>
                <a:latin typeface="Montserrat"/>
                <a:ea typeface="Montserrat"/>
                <a:cs typeface="Montserrat"/>
                <a:sym typeface="Montserrat"/>
              </a:rPr>
              <a:t>: Merge pre-quantum and post-quantum methods to protect exchanged data from quantum attacks</a:t>
            </a:r>
            <a:endParaRPr sz="1600">
              <a:solidFill>
                <a:srgbClr val="FFFFFF"/>
              </a:solidFill>
              <a:latin typeface="Montserrat"/>
              <a:ea typeface="Montserrat"/>
              <a:cs typeface="Montserrat"/>
              <a:sym typeface="Montserrat"/>
            </a:endParaRPr>
          </a:p>
          <a:p>
            <a:pPr marL="457200" lvl="0" indent="0" algn="l" rtl="0">
              <a:lnSpc>
                <a:spcPct val="100000"/>
              </a:lnSpc>
              <a:spcBef>
                <a:spcPts val="1200"/>
              </a:spcBef>
              <a:spcAft>
                <a:spcPts val="0"/>
              </a:spcAft>
              <a:buNone/>
            </a:pPr>
            <a:r>
              <a:rPr lang="en-GB" sz="1600" b="1">
                <a:solidFill>
                  <a:srgbClr val="FFFFFF"/>
                </a:solidFill>
                <a:latin typeface="Montserrat"/>
                <a:ea typeface="Montserrat"/>
                <a:cs typeface="Montserrat"/>
                <a:sym typeface="Montserrat"/>
              </a:rPr>
              <a:t>Possible Improvements</a:t>
            </a:r>
            <a:r>
              <a:rPr lang="en-GB" sz="1600">
                <a:solidFill>
                  <a:srgbClr val="FFFFFF"/>
                </a:solidFill>
                <a:latin typeface="Montserrat"/>
                <a:ea typeface="Montserrat"/>
                <a:cs typeface="Montserrat"/>
                <a:sym typeface="Montserrat"/>
              </a:rPr>
              <a:t>: need hardware that is able to handle two advanced security mechanisms and large payloads simultaneously.</a:t>
            </a:r>
            <a:endParaRPr sz="1600">
              <a:solidFill>
                <a:srgbClr val="FFFFFF"/>
              </a:solidFill>
              <a:latin typeface="Montserrat"/>
              <a:ea typeface="Montserrat"/>
              <a:cs typeface="Montserrat"/>
              <a:sym typeface="Montserrat"/>
            </a:endParaRPr>
          </a:p>
          <a:p>
            <a:pPr marL="457200" lvl="0" indent="-330200" algn="l" rtl="0">
              <a:lnSpc>
                <a:spcPct val="100000"/>
              </a:lnSpc>
              <a:spcBef>
                <a:spcPts val="1200"/>
              </a:spcBef>
              <a:spcAft>
                <a:spcPts val="0"/>
              </a:spcAft>
              <a:buClr>
                <a:srgbClr val="FFFFFF"/>
              </a:buClr>
              <a:buSzPts val="1600"/>
              <a:buFont typeface="Montserrat"/>
              <a:buChar char="●"/>
            </a:pPr>
            <a:r>
              <a:rPr lang="en-GB" sz="1600" b="1">
                <a:solidFill>
                  <a:srgbClr val="FFFFFF"/>
                </a:solidFill>
                <a:latin typeface="Montserrat"/>
                <a:ea typeface="Montserrat"/>
                <a:cs typeface="Montserrat"/>
                <a:sym typeface="Montserrat"/>
              </a:rPr>
              <a:t>Hash-based signature schemes</a:t>
            </a:r>
            <a:r>
              <a:rPr lang="en-GB" sz="1600">
                <a:solidFill>
                  <a:srgbClr val="FFFFFF"/>
                </a:solidFill>
                <a:latin typeface="Montserrat"/>
                <a:ea typeface="Montserrat"/>
                <a:cs typeface="Montserrat"/>
                <a:sym typeface="Montserrat"/>
              </a:rPr>
              <a:t>: Depend on the security of the underlying hash function instead of on the hardness of a mathematical problem.</a:t>
            </a:r>
            <a:endParaRPr sz="1600">
              <a:solidFill>
                <a:srgbClr val="FFFFFF"/>
              </a:solidFill>
              <a:latin typeface="Montserrat"/>
              <a:ea typeface="Montserrat"/>
              <a:cs typeface="Montserrat"/>
              <a:sym typeface="Montserrat"/>
            </a:endParaRPr>
          </a:p>
          <a:p>
            <a:pPr marL="457200" lvl="0" indent="0" algn="l" rtl="0">
              <a:lnSpc>
                <a:spcPct val="100000"/>
              </a:lnSpc>
              <a:spcBef>
                <a:spcPts val="1200"/>
              </a:spcBef>
              <a:spcAft>
                <a:spcPts val="1200"/>
              </a:spcAft>
              <a:buNone/>
            </a:pPr>
            <a:r>
              <a:rPr lang="en-GB" sz="1600" b="1">
                <a:solidFill>
                  <a:srgbClr val="FFFFFF"/>
                </a:solidFill>
                <a:latin typeface="Montserrat"/>
                <a:ea typeface="Montserrat"/>
                <a:cs typeface="Montserrat"/>
                <a:sym typeface="Montserrat"/>
              </a:rPr>
              <a:t>Possible Improvements</a:t>
            </a:r>
            <a:r>
              <a:rPr lang="en-GB" sz="1600">
                <a:solidFill>
                  <a:srgbClr val="FFFFFF"/>
                </a:solidFill>
                <a:latin typeface="Montserrat"/>
                <a:ea typeface="Montserrat"/>
                <a:cs typeface="Montserrat"/>
                <a:sym typeface="Montserrat"/>
              </a:rPr>
              <a:t>: Faster, more efficient algorithms needed.</a:t>
            </a:r>
            <a:endParaRPr sz="1600">
              <a:solidFill>
                <a:srgbClr val="FFFFFF"/>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a:t>Agenda</a:t>
            </a:r>
            <a:endParaRPr sz="2800"/>
          </a:p>
        </p:txBody>
      </p:sp>
      <p:sp>
        <p:nvSpPr>
          <p:cNvPr id="235" name="Google Shape;235;p18"/>
          <p:cNvSpPr txBox="1"/>
          <p:nvPr/>
        </p:nvSpPr>
        <p:spPr>
          <a:xfrm>
            <a:off x="1294299" y="2097575"/>
            <a:ext cx="57555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CACACA"/>
                </a:solidFill>
                <a:latin typeface="Montserrat"/>
                <a:ea typeface="Montserrat"/>
                <a:cs typeface="Montserrat"/>
                <a:sym typeface="Montserrat"/>
              </a:rPr>
              <a:t>Introduction and Context</a:t>
            </a:r>
            <a:endParaRPr sz="2200">
              <a:solidFill>
                <a:srgbClr val="CACACA"/>
              </a:solidFill>
              <a:latin typeface="Average"/>
              <a:ea typeface="Average"/>
              <a:cs typeface="Average"/>
              <a:sym typeface="Average"/>
            </a:endParaRPr>
          </a:p>
        </p:txBody>
      </p:sp>
      <p:sp>
        <p:nvSpPr>
          <p:cNvPr id="236" name="Google Shape;236;p18"/>
          <p:cNvSpPr txBox="1"/>
          <p:nvPr/>
        </p:nvSpPr>
        <p:spPr>
          <a:xfrm>
            <a:off x="1294300" y="2575475"/>
            <a:ext cx="59340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CACACA"/>
                </a:solidFill>
                <a:latin typeface="Montserrat"/>
                <a:ea typeface="Montserrat"/>
                <a:cs typeface="Montserrat"/>
                <a:sym typeface="Montserrat"/>
              </a:rPr>
              <a:t>Broader Problem and Challenges</a:t>
            </a:r>
            <a:endParaRPr sz="1800">
              <a:solidFill>
                <a:srgbClr val="CACACA"/>
              </a:solidFill>
              <a:latin typeface="Montserrat"/>
              <a:ea typeface="Montserrat"/>
              <a:cs typeface="Montserrat"/>
              <a:sym typeface="Montserrat"/>
            </a:endParaRPr>
          </a:p>
        </p:txBody>
      </p:sp>
      <p:sp>
        <p:nvSpPr>
          <p:cNvPr id="237" name="Google Shape;237;p18"/>
          <p:cNvSpPr txBox="1"/>
          <p:nvPr/>
        </p:nvSpPr>
        <p:spPr>
          <a:xfrm>
            <a:off x="1294300" y="3053375"/>
            <a:ext cx="59340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CACACA"/>
                </a:solidFill>
                <a:latin typeface="Montserrat"/>
                <a:ea typeface="Montserrat"/>
                <a:cs typeface="Montserrat"/>
                <a:sym typeface="Montserrat"/>
              </a:rPr>
              <a:t>Methodology and Possible Improvements</a:t>
            </a:r>
            <a:endParaRPr sz="1800">
              <a:solidFill>
                <a:srgbClr val="CACACA"/>
              </a:solidFill>
              <a:latin typeface="Montserrat"/>
              <a:ea typeface="Montserrat"/>
              <a:cs typeface="Montserrat"/>
              <a:sym typeface="Montserrat"/>
            </a:endParaRPr>
          </a:p>
        </p:txBody>
      </p:sp>
      <p:sp>
        <p:nvSpPr>
          <p:cNvPr id="238" name="Google Shape;238;p18"/>
          <p:cNvSpPr txBox="1"/>
          <p:nvPr/>
        </p:nvSpPr>
        <p:spPr>
          <a:xfrm>
            <a:off x="1294299" y="3531275"/>
            <a:ext cx="57555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solidFill>
                  <a:srgbClr val="CACACA"/>
                </a:solidFill>
                <a:latin typeface="Montserrat"/>
                <a:ea typeface="Montserrat"/>
                <a:cs typeface="Montserrat"/>
                <a:sym typeface="Montserrat"/>
              </a:rPr>
              <a:t>Critical Analysis and Conclusion</a:t>
            </a:r>
            <a:endParaRPr sz="2200">
              <a:solidFill>
                <a:srgbClr val="CACACA"/>
              </a:solidFill>
              <a:latin typeface="Average"/>
              <a:ea typeface="Average"/>
              <a:cs typeface="Average"/>
              <a:sym typeface="Averag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6"/>
          <p:cNvSpPr txBox="1">
            <a:spLocks noGrp="1"/>
          </p:cNvSpPr>
          <p:nvPr>
            <p:ph type="body" idx="1"/>
          </p:nvPr>
        </p:nvSpPr>
        <p:spPr>
          <a:xfrm>
            <a:off x="1297500" y="653150"/>
            <a:ext cx="7038900" cy="41820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1600">
                <a:solidFill>
                  <a:srgbClr val="FFFFFF"/>
                </a:solidFill>
                <a:latin typeface="Montserrat"/>
                <a:ea typeface="Montserrat"/>
                <a:cs typeface="Montserrat"/>
                <a:sym typeface="Montserrat"/>
              </a:rPr>
              <a:t>Many promising methods at various stages of development:</a:t>
            </a:r>
            <a:endParaRPr sz="1600">
              <a:solidFill>
                <a:srgbClr val="FFFFFF"/>
              </a:solidFill>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b="1">
                <a:solidFill>
                  <a:srgbClr val="FFFFFF"/>
                </a:solidFill>
                <a:latin typeface="Montserrat"/>
                <a:ea typeface="Montserrat"/>
                <a:cs typeface="Montserrat"/>
                <a:sym typeface="Montserrat"/>
              </a:rPr>
              <a:t>Fedorov, Kiktenko and Lvovsky (2018)</a:t>
            </a:r>
            <a:r>
              <a:rPr lang="en-GB" sz="1600">
                <a:solidFill>
                  <a:srgbClr val="FFFFFF"/>
                </a:solidFill>
                <a:latin typeface="Montserrat"/>
                <a:ea typeface="Montserrat"/>
                <a:cs typeface="Montserrat"/>
                <a:sym typeface="Montserrat"/>
              </a:rPr>
              <a:t>:  Some speculative methods.</a:t>
            </a:r>
            <a:endParaRPr sz="1600">
              <a:solidFill>
                <a:srgbClr val="FFFFFF"/>
              </a:solidFill>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b="1">
                <a:solidFill>
                  <a:srgbClr val="FFFFFF"/>
                </a:solidFill>
                <a:latin typeface="Montserrat"/>
                <a:ea typeface="Montserrat"/>
                <a:cs typeface="Montserrat"/>
                <a:sym typeface="Montserrat"/>
              </a:rPr>
              <a:t>Fernandez-Carames and Fraga-Lamas (2020)</a:t>
            </a:r>
            <a:r>
              <a:rPr lang="en-GB" sz="1600">
                <a:solidFill>
                  <a:srgbClr val="FFFFFF"/>
                </a:solidFill>
                <a:latin typeface="Montserrat"/>
                <a:ea typeface="Montserrat"/>
                <a:cs typeface="Montserrat"/>
                <a:sym typeface="Montserrat"/>
              </a:rPr>
              <a:t>: Review of several methods currently being researched.</a:t>
            </a:r>
            <a:endParaRPr sz="1600">
              <a:solidFill>
                <a:srgbClr val="FFFFFF"/>
              </a:solidFill>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b="1">
                <a:solidFill>
                  <a:srgbClr val="FFFFFF"/>
                </a:solidFill>
                <a:latin typeface="Montserrat"/>
                <a:ea typeface="Montserrat"/>
                <a:cs typeface="Montserrat"/>
                <a:sym typeface="Montserrat"/>
              </a:rPr>
              <a:t>Gao et al. (2018)</a:t>
            </a:r>
            <a:r>
              <a:rPr lang="en-GB" sz="1600">
                <a:solidFill>
                  <a:srgbClr val="FFFFFF"/>
                </a:solidFill>
                <a:latin typeface="Montserrat"/>
                <a:ea typeface="Montserrat"/>
                <a:cs typeface="Montserrat"/>
                <a:sym typeface="Montserrat"/>
              </a:rPr>
              <a:t>: Their scheme needs to be practically tested, but lays a good foundation for a post-quantum blockchain which can be further researched and improved upon.</a:t>
            </a:r>
            <a:endParaRPr sz="1600">
              <a:solidFill>
                <a:srgbClr val="FFFFFF"/>
              </a:solidFill>
              <a:latin typeface="Montserrat"/>
              <a:ea typeface="Montserrat"/>
              <a:cs typeface="Montserrat"/>
              <a:sym typeface="Montserrat"/>
            </a:endParaRPr>
          </a:p>
          <a:p>
            <a:pPr marL="0" lvl="0" indent="0" algn="l" rtl="0">
              <a:lnSpc>
                <a:spcPct val="100000"/>
              </a:lnSpc>
              <a:spcBef>
                <a:spcPts val="1200"/>
              </a:spcBef>
              <a:spcAft>
                <a:spcPts val="1200"/>
              </a:spcAft>
              <a:buNone/>
            </a:pPr>
            <a:r>
              <a:rPr lang="en-GB" sz="1600" b="1">
                <a:solidFill>
                  <a:srgbClr val="FFFFFF"/>
                </a:solidFill>
                <a:latin typeface="Montserrat"/>
                <a:ea typeface="Montserrat"/>
                <a:cs typeface="Montserrat"/>
                <a:sym typeface="Montserrat"/>
              </a:rPr>
              <a:t>Kiktenko et al. (2018)</a:t>
            </a:r>
            <a:r>
              <a:rPr lang="en-GB" sz="1600">
                <a:solidFill>
                  <a:srgbClr val="FFFFFF"/>
                </a:solidFill>
                <a:latin typeface="Montserrat"/>
                <a:ea typeface="Montserrat"/>
                <a:cs typeface="Montserrat"/>
                <a:sym typeface="Montserrat"/>
              </a:rPr>
              <a:t>: Their blockchain platform has been proved feasible experimentally. Not very efficient, but has several unique innovations such as using the broadcast protocol as the way to add new blocks and using the QKD channel to obtain private keys but still using classic channels to send data.</a:t>
            </a:r>
            <a:endParaRPr sz="1600">
              <a:solidFill>
                <a:srgbClr val="FFFFFF"/>
              </a:solidFill>
              <a:latin typeface="Montserrat"/>
              <a:ea typeface="Montserrat"/>
              <a:cs typeface="Montserrat"/>
              <a:sym typeface="Montserrat"/>
            </a:endParaRPr>
          </a:p>
        </p:txBody>
      </p:sp>
      <p:sp>
        <p:nvSpPr>
          <p:cNvPr id="369" name="Google Shape;369;p36"/>
          <p:cNvSpPr txBox="1">
            <a:spLocks noGrp="1"/>
          </p:cNvSpPr>
          <p:nvPr>
            <p:ph type="title"/>
          </p:nvPr>
        </p:nvSpPr>
        <p:spPr>
          <a:xfrm>
            <a:off x="1297500" y="393750"/>
            <a:ext cx="7038900" cy="51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Critical Analysis and Conclusion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Critical Analysis and Conclusion</a:t>
            </a:r>
            <a:endParaRPr/>
          </a:p>
        </p:txBody>
      </p:sp>
      <p:sp>
        <p:nvSpPr>
          <p:cNvPr id="375" name="Google Shape;375;p37"/>
          <p:cNvSpPr txBox="1">
            <a:spLocks noGrp="1"/>
          </p:cNvSpPr>
          <p:nvPr>
            <p:ph type="body" idx="1"/>
          </p:nvPr>
        </p:nvSpPr>
        <p:spPr>
          <a:xfrm>
            <a:off x="1297500" y="957950"/>
            <a:ext cx="7038900" cy="11070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1600" b="1">
                <a:latin typeface="Montserrat"/>
                <a:ea typeface="Montserrat"/>
                <a:cs typeface="Montserrat"/>
                <a:sym typeface="Montserrat"/>
              </a:rPr>
              <a:t>Quantum Computing</a:t>
            </a:r>
            <a:r>
              <a:rPr lang="en-GB" sz="1600">
                <a:latin typeface="Montserrat"/>
                <a:ea typeface="Montserrat"/>
                <a:cs typeface="Montserrat"/>
                <a:sym typeface="Montserrat"/>
              </a:rPr>
              <a:t>: A very active area of research!</a:t>
            </a:r>
            <a:endParaRPr sz="1600">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a:latin typeface="Montserrat"/>
                <a:ea typeface="Montserrat"/>
                <a:cs typeface="Montserrat"/>
                <a:sym typeface="Montserrat"/>
              </a:rPr>
              <a:t> Keeping up with the security challenges posed to technologies like blockchain presents a fast-moving target.</a:t>
            </a:r>
            <a:endParaRPr sz="1600">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b="1">
                <a:latin typeface="Montserrat"/>
                <a:ea typeface="Montserrat"/>
                <a:cs typeface="Montserrat"/>
                <a:sym typeface="Montserrat"/>
              </a:rPr>
              <a:t>In Our Opinion</a:t>
            </a:r>
            <a:r>
              <a:rPr lang="en-GB" sz="1600">
                <a:latin typeface="Montserrat"/>
                <a:ea typeface="Montserrat"/>
                <a:cs typeface="Montserrat"/>
                <a:sym typeface="Montserrat"/>
              </a:rPr>
              <a:t>: This makes </a:t>
            </a:r>
            <a:r>
              <a:rPr lang="en-GB" sz="1600" b="1">
                <a:latin typeface="Montserrat"/>
                <a:ea typeface="Montserrat"/>
                <a:cs typeface="Montserrat"/>
                <a:sym typeface="Montserrat"/>
              </a:rPr>
              <a:t>theoretical guarantees </a:t>
            </a:r>
            <a:r>
              <a:rPr lang="en-GB" sz="1600">
                <a:latin typeface="Montserrat"/>
                <a:ea typeface="Montserrat"/>
                <a:cs typeface="Montserrat"/>
                <a:sym typeface="Montserrat"/>
              </a:rPr>
              <a:t>much more important than </a:t>
            </a:r>
            <a:r>
              <a:rPr lang="en-GB" sz="1600" b="1">
                <a:latin typeface="Montserrat"/>
                <a:ea typeface="Montserrat"/>
                <a:cs typeface="Montserrat"/>
                <a:sym typeface="Montserrat"/>
              </a:rPr>
              <a:t>practical benchmarks</a:t>
            </a:r>
            <a:r>
              <a:rPr lang="en-GB" sz="1600">
                <a:latin typeface="Montserrat"/>
                <a:ea typeface="Montserrat"/>
                <a:cs typeface="Montserrat"/>
                <a:sym typeface="Montserrat"/>
              </a:rPr>
              <a:t>.</a:t>
            </a:r>
            <a:endParaRPr sz="1600">
              <a:latin typeface="Montserrat"/>
              <a:ea typeface="Montserrat"/>
              <a:cs typeface="Montserrat"/>
              <a:sym typeface="Montserrat"/>
            </a:endParaRPr>
          </a:p>
          <a:p>
            <a:pPr marL="0" lvl="0" indent="0" algn="l" rtl="0">
              <a:lnSpc>
                <a:spcPct val="100000"/>
              </a:lnSpc>
              <a:spcBef>
                <a:spcPts val="1200"/>
              </a:spcBef>
              <a:spcAft>
                <a:spcPts val="0"/>
              </a:spcAft>
              <a:buNone/>
            </a:pPr>
            <a:r>
              <a:rPr lang="en-GB" sz="1600">
                <a:latin typeface="Montserrat"/>
                <a:ea typeface="Montserrat"/>
                <a:cs typeface="Montserrat"/>
                <a:sym typeface="Montserrat"/>
              </a:rPr>
              <a:t>Hardware and software can change but the physical universe operates within certain parameters.</a:t>
            </a:r>
            <a:endParaRPr sz="1600">
              <a:latin typeface="Montserrat"/>
              <a:ea typeface="Montserrat"/>
              <a:cs typeface="Montserrat"/>
              <a:sym typeface="Montserrat"/>
            </a:endParaRPr>
          </a:p>
          <a:p>
            <a:pPr marL="0" lvl="0" indent="0" algn="l" rtl="0">
              <a:lnSpc>
                <a:spcPct val="100000"/>
              </a:lnSpc>
              <a:spcBef>
                <a:spcPts val="1200"/>
              </a:spcBef>
              <a:spcAft>
                <a:spcPts val="1200"/>
              </a:spcAft>
              <a:buNone/>
            </a:pPr>
            <a:r>
              <a:rPr lang="en-GB" sz="1600">
                <a:latin typeface="Montserrat"/>
                <a:ea typeface="Montserrat"/>
                <a:cs typeface="Montserrat"/>
                <a:sym typeface="Montserrat"/>
              </a:rPr>
              <a:t>Understanding the fundamental </a:t>
            </a:r>
            <a:r>
              <a:rPr lang="en-GB" sz="1600" b="1">
                <a:latin typeface="Montserrat"/>
                <a:ea typeface="Montserrat"/>
                <a:cs typeface="Montserrat"/>
                <a:sym typeface="Montserrat"/>
              </a:rPr>
              <a:t>capabilities </a:t>
            </a:r>
            <a:r>
              <a:rPr lang="en-GB" sz="1600">
                <a:latin typeface="Montserrat"/>
                <a:ea typeface="Montserrat"/>
                <a:cs typeface="Montserrat"/>
                <a:sym typeface="Montserrat"/>
              </a:rPr>
              <a:t>and </a:t>
            </a:r>
            <a:r>
              <a:rPr lang="en-GB" sz="1600" b="1">
                <a:latin typeface="Montserrat"/>
                <a:ea typeface="Montserrat"/>
                <a:cs typeface="Montserrat"/>
                <a:sym typeface="Montserrat"/>
              </a:rPr>
              <a:t>limitations </a:t>
            </a:r>
            <a:r>
              <a:rPr lang="en-GB" sz="1600">
                <a:latin typeface="Montserrat"/>
                <a:ea typeface="Montserrat"/>
                <a:cs typeface="Montserrat"/>
                <a:sym typeface="Montserrat"/>
              </a:rPr>
              <a:t>of quantum computers is the most important issue for those attempting to secure current technologies against their advancement.</a:t>
            </a:r>
            <a:endParaRPr sz="5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244" name="Google Shape;244;p19"/>
          <p:cNvSpPr txBox="1">
            <a:spLocks noGrp="1"/>
          </p:cNvSpPr>
          <p:nvPr>
            <p:ph type="body" idx="1"/>
          </p:nvPr>
        </p:nvSpPr>
        <p:spPr>
          <a:xfrm>
            <a:off x="1297500" y="1160850"/>
            <a:ext cx="7038900" cy="36705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sz="1600"/>
              <a:t>Four Papers:</a:t>
            </a:r>
            <a:endParaRPr sz="1600"/>
          </a:p>
          <a:p>
            <a:pPr marL="457200" marR="0" lvl="0" indent="-317500" algn="l" rtl="0">
              <a:lnSpc>
                <a:spcPct val="115000"/>
              </a:lnSpc>
              <a:spcBef>
                <a:spcPts val="1600"/>
              </a:spcBef>
              <a:spcAft>
                <a:spcPts val="0"/>
              </a:spcAft>
              <a:buSzPts val="1400"/>
              <a:buChar char="●"/>
            </a:pPr>
            <a:r>
              <a:rPr lang="en-GB" sz="1400"/>
              <a:t>Fedorov, A.K., Kiktenko, E.O., &amp; Lvovsky, A.I. (2018). </a:t>
            </a:r>
            <a:r>
              <a:rPr lang="en-GB" sz="1600" b="1">
                <a:uFill>
                  <a:noFill/>
                </a:uFill>
                <a:hlinkClick r:id="rId3"/>
              </a:rPr>
              <a:t>Quantum computers put blockchain security at risk</a:t>
            </a:r>
            <a:r>
              <a:rPr lang="en-GB" sz="1400">
                <a:uFill>
                  <a:noFill/>
                </a:uFill>
                <a:hlinkClick r:id="rId3"/>
              </a:rPr>
              <a:t>.</a:t>
            </a:r>
            <a:r>
              <a:rPr lang="en-GB" sz="1400"/>
              <a:t> Nature, 563(7732), 465-467</a:t>
            </a:r>
            <a:endParaRPr sz="1400"/>
          </a:p>
          <a:p>
            <a:pPr marL="457200" marR="0" lvl="0" indent="-317500" algn="l" rtl="0">
              <a:lnSpc>
                <a:spcPct val="115000"/>
              </a:lnSpc>
              <a:spcBef>
                <a:spcPts val="0"/>
              </a:spcBef>
              <a:spcAft>
                <a:spcPts val="0"/>
              </a:spcAft>
              <a:buSzPts val="1400"/>
              <a:buChar char="●"/>
            </a:pPr>
            <a:r>
              <a:rPr lang="en-GB" sz="1400"/>
              <a:t>Fernandez-Carames, T.M., &amp; Fraga-Lamas, P. (2020). </a:t>
            </a:r>
            <a:r>
              <a:rPr lang="en-GB" sz="1600" b="1">
                <a:uFill>
                  <a:noFill/>
                </a:uFill>
                <a:hlinkClick r:id="rId4"/>
              </a:rPr>
              <a:t>Towards Post-Quantum Blockchain: A Review on Blockchain Cryptography Resistant to Quantum Computing Attacks</a:t>
            </a:r>
            <a:r>
              <a:rPr lang="en-GB" sz="1400"/>
              <a:t>. IEEE Access, 8, 21091-21116</a:t>
            </a:r>
            <a:endParaRPr sz="1400"/>
          </a:p>
          <a:p>
            <a:pPr marL="457200" marR="0" lvl="0" indent="-317500" algn="l" rtl="0">
              <a:lnSpc>
                <a:spcPct val="115000"/>
              </a:lnSpc>
              <a:spcBef>
                <a:spcPts val="0"/>
              </a:spcBef>
              <a:spcAft>
                <a:spcPts val="0"/>
              </a:spcAft>
              <a:buSzPts val="1400"/>
              <a:buChar char="●"/>
            </a:pPr>
            <a:r>
              <a:rPr lang="en-GB" sz="1400"/>
              <a:t>Gao, Y.L., Chen, X.B., Chen, Y.L., Sun, Y., Niu, X.X., &amp; Yang, Y.X. (2018). </a:t>
            </a:r>
            <a:r>
              <a:rPr lang="en-GB" sz="1600" b="1"/>
              <a:t>A Secure Cryptocurrency Scheme Based on Post-Quantum Blockchain</a:t>
            </a:r>
            <a:r>
              <a:rPr lang="en-GB" sz="1400"/>
              <a:t>. IEEE Access, 6, 27205-27213</a:t>
            </a:r>
            <a:endParaRPr sz="1400"/>
          </a:p>
          <a:p>
            <a:pPr marL="457200" marR="0" lvl="0" indent="-317500" algn="l" rtl="0">
              <a:lnSpc>
                <a:spcPct val="115000"/>
              </a:lnSpc>
              <a:spcBef>
                <a:spcPts val="0"/>
              </a:spcBef>
              <a:spcAft>
                <a:spcPts val="0"/>
              </a:spcAft>
              <a:buSzPts val="1400"/>
              <a:buChar char="●"/>
            </a:pPr>
            <a:r>
              <a:rPr lang="en-GB" sz="1400"/>
              <a:t>Kiktenko, E.O., Pozhar, N.O., Anufriev, M.N, Trushechkin, A.S., Yunusov, R.R., Kurochkin, Y.V., Lvovsky, A.I., &amp; Fedorov, A.K. (2018). </a:t>
            </a:r>
            <a:r>
              <a:rPr lang="en-GB" sz="1600" b="1"/>
              <a:t>Quantum-secured blockchain</a:t>
            </a:r>
            <a:r>
              <a:rPr lang="en-GB" sz="1400"/>
              <a:t>. Quantum Science and Technology, 3, 035004</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Context</a:t>
            </a:r>
            <a:endParaRPr/>
          </a:p>
        </p:txBody>
      </p:sp>
      <p:sp>
        <p:nvSpPr>
          <p:cNvPr id="250" name="Google Shape;250;p20"/>
          <p:cNvSpPr txBox="1">
            <a:spLocks noGrp="1"/>
          </p:cNvSpPr>
          <p:nvPr>
            <p:ph type="body" idx="1"/>
          </p:nvPr>
        </p:nvSpPr>
        <p:spPr>
          <a:xfrm>
            <a:off x="1344600" y="981675"/>
            <a:ext cx="6473100" cy="3104700"/>
          </a:xfrm>
          <a:prstGeom prst="rect">
            <a:avLst/>
          </a:prstGeom>
        </p:spPr>
        <p:txBody>
          <a:bodyPr spcFirstLastPara="1" wrap="square" lIns="91425" tIns="91425" rIns="91425" bIns="91425" anchor="t" anchorCtr="0">
            <a:noAutofit/>
          </a:bodyPr>
          <a:lstStyle/>
          <a:p>
            <a:pPr marL="457200" lvl="0" indent="-355600" algn="l" rtl="0">
              <a:lnSpc>
                <a:spcPct val="100000"/>
              </a:lnSpc>
              <a:spcBef>
                <a:spcPts val="1200"/>
              </a:spcBef>
              <a:spcAft>
                <a:spcPts val="0"/>
              </a:spcAft>
              <a:buSzPts val="2000"/>
              <a:buChar char="●"/>
            </a:pPr>
            <a:r>
              <a:rPr lang="en-GB" sz="2000">
                <a:solidFill>
                  <a:srgbClr val="FFFFFF"/>
                </a:solidFill>
              </a:rPr>
              <a:t>Blockchain</a:t>
            </a:r>
            <a:r>
              <a:rPr lang="en-GB" sz="2000"/>
              <a:t>:</a:t>
            </a:r>
            <a:endParaRPr sz="1600">
              <a:solidFill>
                <a:srgbClr val="FFFFFF"/>
              </a:solidFill>
            </a:endParaRPr>
          </a:p>
          <a:p>
            <a:pPr marL="0" lvl="0" indent="0" algn="l" rtl="0">
              <a:lnSpc>
                <a:spcPct val="100000"/>
              </a:lnSpc>
              <a:spcBef>
                <a:spcPts val="1200"/>
              </a:spcBef>
              <a:spcAft>
                <a:spcPts val="0"/>
              </a:spcAft>
              <a:buNone/>
            </a:pPr>
            <a:r>
              <a:rPr lang="en-GB" sz="1600">
                <a:solidFill>
                  <a:srgbClr val="FFFFFF"/>
                </a:solidFill>
              </a:rPr>
              <a:t>An increasingly important technology for maintaining an immutable digital public record or ledger, “which is shared among multiple entities that do not necessarily trust each other” (Fernandez-Carames and Fraga-Lamas, 2020).</a:t>
            </a:r>
            <a:endParaRPr sz="2000">
              <a:solidFill>
                <a:srgbClr val="FFFFFF"/>
              </a:solidFill>
            </a:endParaRPr>
          </a:p>
          <a:p>
            <a:pPr marL="457200" lvl="0" indent="-355600" algn="l" rtl="0">
              <a:lnSpc>
                <a:spcPct val="100000"/>
              </a:lnSpc>
              <a:spcBef>
                <a:spcPts val="1200"/>
              </a:spcBef>
              <a:spcAft>
                <a:spcPts val="0"/>
              </a:spcAft>
              <a:buClr>
                <a:srgbClr val="FFFFFF"/>
              </a:buClr>
              <a:buSzPts val="2000"/>
              <a:buChar char="●"/>
            </a:pPr>
            <a:r>
              <a:rPr lang="en-GB" sz="2000">
                <a:solidFill>
                  <a:srgbClr val="FFFFFF"/>
                </a:solidFill>
              </a:rPr>
              <a:t>Applications:</a:t>
            </a:r>
            <a:endParaRPr sz="2000">
              <a:solidFill>
                <a:srgbClr val="FFFFFF"/>
              </a:solidFill>
            </a:endParaRPr>
          </a:p>
          <a:p>
            <a:pPr marL="0" marR="0" lvl="0" indent="0" algn="l" rtl="0">
              <a:lnSpc>
                <a:spcPct val="100000"/>
              </a:lnSpc>
              <a:spcBef>
                <a:spcPts val="1200"/>
              </a:spcBef>
              <a:spcAft>
                <a:spcPts val="0"/>
              </a:spcAft>
              <a:buNone/>
            </a:pPr>
            <a:r>
              <a:rPr lang="en-GB" sz="1600">
                <a:solidFill>
                  <a:srgbClr val="FFFFFF"/>
                </a:solidFill>
              </a:rPr>
              <a:t>Finance, manufacturing, smart health, measuring systems, logistics, e-voting, smart factories.</a:t>
            </a:r>
            <a:endParaRPr sz="1600">
              <a:solidFill>
                <a:srgbClr val="FFFFFF"/>
              </a:solidFill>
            </a:endParaRPr>
          </a:p>
          <a:p>
            <a:pPr marL="0" marR="0" lvl="0" indent="0" algn="l" rtl="0">
              <a:lnSpc>
                <a:spcPct val="100000"/>
              </a:lnSpc>
              <a:spcBef>
                <a:spcPts val="1200"/>
              </a:spcBef>
              <a:spcAft>
                <a:spcPts val="1200"/>
              </a:spcAft>
              <a:buNone/>
            </a:pPr>
            <a:endParaRPr sz="12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Context</a:t>
            </a:r>
            <a:endParaRPr/>
          </a:p>
        </p:txBody>
      </p:sp>
      <p:sp>
        <p:nvSpPr>
          <p:cNvPr id="256" name="Google Shape;256;p21"/>
          <p:cNvSpPr txBox="1">
            <a:spLocks noGrp="1"/>
          </p:cNvSpPr>
          <p:nvPr>
            <p:ph type="body" idx="1"/>
          </p:nvPr>
        </p:nvSpPr>
        <p:spPr>
          <a:xfrm>
            <a:off x="1344600" y="829275"/>
            <a:ext cx="6473100" cy="3104700"/>
          </a:xfrm>
          <a:prstGeom prst="rect">
            <a:avLst/>
          </a:prstGeom>
        </p:spPr>
        <p:txBody>
          <a:bodyPr spcFirstLastPara="1" wrap="square" lIns="91425" tIns="91425" rIns="91425" bIns="91425" anchor="t" anchorCtr="0">
            <a:noAutofit/>
          </a:bodyPr>
          <a:lstStyle/>
          <a:p>
            <a:pPr marL="457200" lvl="0" indent="-355600" algn="l" rtl="0">
              <a:lnSpc>
                <a:spcPct val="100000"/>
              </a:lnSpc>
              <a:spcBef>
                <a:spcPts val="1200"/>
              </a:spcBef>
              <a:spcAft>
                <a:spcPts val="0"/>
              </a:spcAft>
              <a:buSzPts val="2000"/>
              <a:buChar char="●"/>
            </a:pPr>
            <a:r>
              <a:rPr lang="en-GB" sz="2000"/>
              <a:t>Estimated market size:</a:t>
            </a:r>
            <a:endParaRPr sz="2000"/>
          </a:p>
          <a:p>
            <a:pPr marL="0" lvl="0" indent="0" algn="l" rtl="0">
              <a:lnSpc>
                <a:spcPct val="100000"/>
              </a:lnSpc>
              <a:spcBef>
                <a:spcPts val="1200"/>
              </a:spcBef>
              <a:spcAft>
                <a:spcPts val="0"/>
              </a:spcAft>
              <a:buNone/>
            </a:pPr>
            <a:r>
              <a:rPr lang="en-GB" sz="1600"/>
              <a:t>US$150 billion (Fedorov, Kiktenko and Lvovsky, 2018). </a:t>
            </a:r>
            <a:endParaRPr sz="1600"/>
          </a:p>
          <a:p>
            <a:pPr marL="0" lvl="0" indent="0" algn="l" rtl="0">
              <a:lnSpc>
                <a:spcPct val="100000"/>
              </a:lnSpc>
              <a:spcBef>
                <a:spcPts val="1200"/>
              </a:spcBef>
              <a:spcAft>
                <a:spcPts val="0"/>
              </a:spcAft>
              <a:buNone/>
            </a:pPr>
            <a:r>
              <a:rPr lang="en-GB" sz="1600"/>
              <a:t>It is estimated that by 2025, blockchain-related technologies will store 10% of global GDP(Kiktenko et al., 2018). </a:t>
            </a:r>
            <a:endParaRPr sz="1600"/>
          </a:p>
          <a:p>
            <a:pPr marL="457200" lvl="0" indent="-355600" algn="l" rtl="0">
              <a:lnSpc>
                <a:spcPct val="100000"/>
              </a:lnSpc>
              <a:spcBef>
                <a:spcPts val="1200"/>
              </a:spcBef>
              <a:spcAft>
                <a:spcPts val="0"/>
              </a:spcAft>
              <a:buSzPts val="2000"/>
              <a:buChar char="●"/>
            </a:pPr>
            <a:r>
              <a:rPr lang="en-GB" sz="2000"/>
              <a:t>Importance:</a:t>
            </a:r>
            <a:endParaRPr sz="2000"/>
          </a:p>
          <a:p>
            <a:pPr marL="0" lvl="0" indent="0" algn="l" rtl="0">
              <a:lnSpc>
                <a:spcPct val="100000"/>
              </a:lnSpc>
              <a:spcBef>
                <a:spcPts val="1200"/>
              </a:spcBef>
              <a:spcAft>
                <a:spcPts val="1200"/>
              </a:spcAft>
              <a:buNone/>
            </a:pPr>
            <a:r>
              <a:rPr lang="en-GB" sz="2000" b="1"/>
              <a:t>As a billion-dollar technology with the potential to impact so many industries, the security of blockchain is of utmost importance.</a:t>
            </a:r>
            <a:endParaRPr sz="16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Cryptographic Principles</a:t>
            </a:r>
            <a:endParaRPr/>
          </a:p>
        </p:txBody>
      </p:sp>
      <p:sp>
        <p:nvSpPr>
          <p:cNvPr id="262" name="Google Shape;262;p22"/>
          <p:cNvSpPr txBox="1">
            <a:spLocks noGrp="1"/>
          </p:cNvSpPr>
          <p:nvPr>
            <p:ph type="body" idx="1"/>
          </p:nvPr>
        </p:nvSpPr>
        <p:spPr>
          <a:xfrm>
            <a:off x="1344600" y="829275"/>
            <a:ext cx="6473100" cy="21891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1600">
                <a:latin typeface="Montserrat"/>
                <a:ea typeface="Montserrat"/>
                <a:cs typeface="Montserrat"/>
                <a:sym typeface="Montserrat"/>
              </a:rPr>
              <a:t>The two most important cryptographic principles employed to secure blockchain are:</a:t>
            </a:r>
            <a:endParaRPr sz="1600">
              <a:latin typeface="Montserrat"/>
              <a:ea typeface="Montserrat"/>
              <a:cs typeface="Montserrat"/>
              <a:sym typeface="Montserrat"/>
            </a:endParaRPr>
          </a:p>
          <a:p>
            <a:pPr marL="457200" lvl="0" indent="-330200" algn="l" rtl="0">
              <a:lnSpc>
                <a:spcPct val="100000"/>
              </a:lnSpc>
              <a:spcBef>
                <a:spcPts val="1200"/>
              </a:spcBef>
              <a:spcAft>
                <a:spcPts val="0"/>
              </a:spcAft>
              <a:buSzPts val="1600"/>
              <a:buFont typeface="Montserrat"/>
              <a:buChar char="●"/>
            </a:pPr>
            <a:r>
              <a:rPr lang="en-GB" sz="1600" b="1">
                <a:latin typeface="Montserrat"/>
                <a:ea typeface="Montserrat"/>
                <a:cs typeface="Montserrat"/>
                <a:sym typeface="Montserrat"/>
              </a:rPr>
              <a:t>Cryptographic hash functions</a:t>
            </a:r>
            <a:r>
              <a:rPr lang="en-GB" sz="1600">
                <a:latin typeface="Montserrat"/>
                <a:ea typeface="Montserrat"/>
                <a:cs typeface="Montserrat"/>
                <a:sym typeface="Montserrat"/>
              </a:rPr>
              <a:t>: One-way trapdoor functions used to calculate the hash of a block. Authenticates user identity by generating digital signatures. Validates the history of transactions by linking blocks in the chain, preventing tampering.</a:t>
            </a:r>
            <a:endParaRPr sz="1600">
              <a:latin typeface="Montserrat"/>
              <a:ea typeface="Montserrat"/>
              <a:cs typeface="Montserrat"/>
              <a:sym typeface="Montserrat"/>
            </a:endParaRPr>
          </a:p>
          <a:p>
            <a:pPr marL="0" lvl="0" indent="0" algn="l" rtl="0">
              <a:lnSpc>
                <a:spcPct val="100000"/>
              </a:lnSpc>
              <a:spcBef>
                <a:spcPts val="1200"/>
              </a:spcBef>
              <a:spcAft>
                <a:spcPts val="1200"/>
              </a:spcAft>
              <a:buNone/>
            </a:pPr>
            <a:endParaRPr sz="1200"/>
          </a:p>
        </p:txBody>
      </p:sp>
      <p:sp>
        <p:nvSpPr>
          <p:cNvPr id="263" name="Google Shape;263;p22"/>
          <p:cNvSpPr txBox="1"/>
          <p:nvPr/>
        </p:nvSpPr>
        <p:spPr>
          <a:xfrm>
            <a:off x="1347775" y="2945600"/>
            <a:ext cx="6473100" cy="1071600"/>
          </a:xfrm>
          <a:prstGeom prst="rect">
            <a:avLst/>
          </a:prstGeom>
          <a:noFill/>
          <a:ln>
            <a:noFill/>
          </a:ln>
        </p:spPr>
        <p:txBody>
          <a:bodyPr spcFirstLastPara="1" wrap="square" lIns="91425" tIns="91425" rIns="91425" bIns="91425" anchor="t" anchorCtr="0">
            <a:noAutofit/>
          </a:bodyPr>
          <a:lstStyle/>
          <a:p>
            <a:pPr marL="457200" lvl="0" indent="-330200" algn="l" rtl="0">
              <a:spcBef>
                <a:spcPts val="1200"/>
              </a:spcBef>
              <a:spcAft>
                <a:spcPts val="0"/>
              </a:spcAft>
              <a:buClr>
                <a:schemeClr val="lt1"/>
              </a:buClr>
              <a:buSzPts val="1600"/>
              <a:buFont typeface="Montserrat"/>
              <a:buChar char="●"/>
            </a:pPr>
            <a:r>
              <a:rPr lang="en-GB" sz="1600" b="1">
                <a:solidFill>
                  <a:schemeClr val="lt1"/>
                </a:solidFill>
                <a:latin typeface="Montserrat"/>
                <a:ea typeface="Montserrat"/>
                <a:cs typeface="Montserrat"/>
                <a:sym typeface="Montserrat"/>
              </a:rPr>
              <a:t>Digital signatures</a:t>
            </a:r>
            <a:r>
              <a:rPr lang="en-GB" sz="1600">
                <a:solidFill>
                  <a:schemeClr val="lt1"/>
                </a:solidFill>
                <a:latin typeface="Montserrat"/>
                <a:ea typeface="Montserrat"/>
                <a:cs typeface="Montserrat"/>
                <a:sym typeface="Montserrat"/>
              </a:rPr>
              <a:t>: Generated using asymmetric public key cryptography (like RSA) or large integer factorization. Used to authenticate transactions and secure wallets, which are private key containers that store files and simple data.</a:t>
            </a:r>
            <a:endParaRPr sz="1200">
              <a:solidFill>
                <a:schemeClr val="lt1"/>
              </a:solidFill>
              <a:latin typeface="Lato"/>
              <a:ea typeface="Lato"/>
              <a:cs typeface="Lato"/>
              <a:sym typeface="Lato"/>
            </a:endParaRPr>
          </a:p>
          <a:p>
            <a:pPr marL="0" lvl="0" indent="0" algn="l" rtl="0">
              <a:spcBef>
                <a:spcPts val="1200"/>
              </a:spcBef>
              <a:spcAft>
                <a:spcPts val="0"/>
              </a:spcAft>
              <a:buNone/>
            </a:pP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Broader Problem and Challenges</a:t>
            </a:r>
            <a:endParaRPr/>
          </a:p>
        </p:txBody>
      </p:sp>
      <p:sp>
        <p:nvSpPr>
          <p:cNvPr id="269" name="Google Shape;269;p23"/>
          <p:cNvSpPr txBox="1">
            <a:spLocks noGrp="1"/>
          </p:cNvSpPr>
          <p:nvPr>
            <p:ph type="body" idx="1"/>
          </p:nvPr>
        </p:nvSpPr>
        <p:spPr>
          <a:xfrm>
            <a:off x="1297500" y="1242125"/>
            <a:ext cx="7038900" cy="367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dirty="0"/>
              <a:t>Blockchain security currently relies on </a:t>
            </a:r>
            <a:r>
              <a:rPr lang="en-GB" sz="1600" b="1" dirty="0"/>
              <a:t>hash functions</a:t>
            </a:r>
            <a:r>
              <a:rPr lang="en-GB" sz="1600" dirty="0"/>
              <a:t> and </a:t>
            </a:r>
            <a:r>
              <a:rPr lang="en-GB" sz="1600" b="1" dirty="0"/>
              <a:t>public key cryptography</a:t>
            </a:r>
            <a:r>
              <a:rPr lang="en-GB" sz="1600" dirty="0"/>
              <a:t>, making it particularly vulnerable to advances in </a:t>
            </a:r>
            <a:r>
              <a:rPr lang="en-GB" sz="1600" b="1" dirty="0"/>
              <a:t>quantum computing</a:t>
            </a:r>
            <a:r>
              <a:rPr lang="en-GB" sz="1600" dirty="0"/>
              <a:t>.</a:t>
            </a:r>
            <a:endParaRPr sz="1600" dirty="0"/>
          </a:p>
          <a:p>
            <a:pPr marL="0" lvl="0" indent="0" algn="l" rtl="0">
              <a:spcBef>
                <a:spcPts val="1600"/>
              </a:spcBef>
              <a:spcAft>
                <a:spcPts val="0"/>
              </a:spcAft>
              <a:buNone/>
            </a:pPr>
            <a:r>
              <a:rPr lang="en-GB" sz="1600" dirty="0"/>
              <a:t>Current </a:t>
            </a:r>
            <a:r>
              <a:rPr lang="en-GB" sz="1600" b="1" dirty="0"/>
              <a:t>hash functions</a:t>
            </a:r>
            <a:r>
              <a:rPr lang="en-GB" sz="1600" dirty="0"/>
              <a:t> are not safe. An attacker with a quantum computer could use:</a:t>
            </a:r>
            <a:endParaRPr sz="1600" dirty="0"/>
          </a:p>
          <a:p>
            <a:pPr marL="0" lvl="0" indent="0" algn="l" rtl="0">
              <a:spcBef>
                <a:spcPts val="1600"/>
              </a:spcBef>
              <a:spcAft>
                <a:spcPts val="0"/>
              </a:spcAft>
              <a:buNone/>
            </a:pPr>
            <a:r>
              <a:rPr lang="en-GB" sz="1600" b="1" dirty="0"/>
              <a:t>Shor’s algorithm</a:t>
            </a:r>
            <a:r>
              <a:rPr lang="en-GB" sz="1600" dirty="0"/>
              <a:t>: To forge a signature, impersonate another user and “appropriate their digital assets” to attack a blockchain that relies on the factorization of integers as a hash function. </a:t>
            </a:r>
            <a:endParaRPr sz="1600" dirty="0"/>
          </a:p>
          <a:p>
            <a:pPr marL="0" lvl="0" indent="0" algn="l" rtl="0">
              <a:spcBef>
                <a:spcPts val="1600"/>
              </a:spcBef>
              <a:spcAft>
                <a:spcPts val="0"/>
              </a:spcAft>
              <a:buNone/>
            </a:pPr>
            <a:r>
              <a:rPr lang="en-GB" sz="1600" b="1" dirty="0"/>
              <a:t>Take Bitcoin as an example</a:t>
            </a:r>
            <a:r>
              <a:rPr lang="en-GB" sz="1600" dirty="0"/>
              <a:t>: A user with a QC can get  a computational advantage in mining bitcoins. </a:t>
            </a:r>
            <a:endParaRPr sz="1600" dirty="0"/>
          </a:p>
          <a:p>
            <a:pPr marL="0" lvl="0" indent="0" algn="l" rtl="0">
              <a:spcBef>
                <a:spcPts val="1600"/>
              </a:spcBef>
              <a:spcAft>
                <a:spcPts val="1600"/>
              </a:spcAft>
              <a:buNone/>
            </a:pPr>
            <a:endParaRPr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Broader Problem and Challenges</a:t>
            </a:r>
            <a:endParaRPr/>
          </a:p>
        </p:txBody>
      </p:sp>
      <p:sp>
        <p:nvSpPr>
          <p:cNvPr id="275" name="Google Shape;275;p24"/>
          <p:cNvSpPr txBox="1">
            <a:spLocks noGrp="1"/>
          </p:cNvSpPr>
          <p:nvPr>
            <p:ph type="body" idx="1"/>
          </p:nvPr>
        </p:nvSpPr>
        <p:spPr>
          <a:xfrm>
            <a:off x="1297500" y="1307849"/>
            <a:ext cx="7038900" cy="276194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dirty="0"/>
              <a:t>Current </a:t>
            </a:r>
            <a:r>
              <a:rPr lang="en-GB" sz="1600" b="1" dirty="0"/>
              <a:t>public key algorithms </a:t>
            </a:r>
            <a:r>
              <a:rPr lang="en-GB" sz="1600" dirty="0"/>
              <a:t>are not safe (including RSA, Elliptic Curve Digital Signature Algorithm, Elliptic Curve Diffie-Hellman and Digital Signature Algorithm). An attacker with a QC could use:</a:t>
            </a:r>
            <a:endParaRPr sz="1600" dirty="0"/>
          </a:p>
          <a:p>
            <a:pPr marL="0" lvl="0" indent="0" algn="l" rtl="0">
              <a:spcBef>
                <a:spcPts val="1600"/>
              </a:spcBef>
              <a:spcAft>
                <a:spcPts val="0"/>
              </a:spcAft>
              <a:buNone/>
            </a:pPr>
            <a:r>
              <a:rPr lang="en-GB" sz="1600" b="1" dirty="0"/>
              <a:t>Grover’s algorithm</a:t>
            </a:r>
            <a:r>
              <a:rPr lang="en-GB" sz="1600" dirty="0"/>
              <a:t>: To accelerate brute force attacks by a quadratic factor and detect hash collisions, which can be used to replace blocks of a blockchain while preserving its integrity .</a:t>
            </a:r>
            <a:endParaRPr sz="1600" dirty="0"/>
          </a:p>
          <a:p>
            <a:pPr marL="0" lvl="0" indent="0" algn="l" rtl="0">
              <a:spcBef>
                <a:spcPts val="1600"/>
              </a:spcBef>
              <a:spcAft>
                <a:spcPts val="0"/>
              </a:spcAft>
              <a:buNone/>
            </a:pPr>
            <a:r>
              <a:rPr lang="en-GB" sz="1600" b="1" dirty="0"/>
              <a:t>Perform a 51% attack</a:t>
            </a:r>
            <a:r>
              <a:rPr lang="en-GB" sz="1600" dirty="0"/>
              <a:t>: Tampering with or revoking transactions on a blockchain by using the QC’s computing power advantage.</a:t>
            </a:r>
            <a:endParaRPr sz="1600" dirty="0"/>
          </a:p>
          <a:p>
            <a:pPr marL="0" lvl="0" indent="0" algn="l" rtl="0">
              <a:spcBef>
                <a:spcPts val="1600"/>
              </a:spcBef>
              <a:spcAft>
                <a:spcPts val="1600"/>
              </a:spcAft>
              <a:buNone/>
            </a:pPr>
            <a:endParaRPr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5"/>
          <p:cNvSpPr txBox="1">
            <a:spLocks noGrp="1"/>
          </p:cNvSpPr>
          <p:nvPr>
            <p:ph type="title"/>
          </p:nvPr>
        </p:nvSpPr>
        <p:spPr>
          <a:xfrm>
            <a:off x="1297500" y="393750"/>
            <a:ext cx="66987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and Possible Improvements</a:t>
            </a:r>
            <a:endParaRPr/>
          </a:p>
        </p:txBody>
      </p:sp>
      <p:sp>
        <p:nvSpPr>
          <p:cNvPr id="281" name="Google Shape;281;p25"/>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282" name="Google Shape;282;p25"/>
          <p:cNvSpPr/>
          <p:nvPr/>
        </p:nvSpPr>
        <p:spPr>
          <a:xfrm>
            <a:off x="5603525"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
        <p:nvSpPr>
          <p:cNvPr id="283" name="Google Shape;283;p25"/>
          <p:cNvSpPr txBox="1">
            <a:spLocks noGrp="1"/>
          </p:cNvSpPr>
          <p:nvPr>
            <p:ph type="body" idx="1"/>
          </p:nvPr>
        </p:nvSpPr>
        <p:spPr>
          <a:xfrm>
            <a:off x="1297500" y="747675"/>
            <a:ext cx="6698700" cy="4341300"/>
          </a:xfrm>
          <a:prstGeom prst="rect">
            <a:avLst/>
          </a:prstGeom>
        </p:spPr>
        <p:txBody>
          <a:bodyPr spcFirstLastPara="1" wrap="square" lIns="91425" tIns="91425" rIns="91425" bIns="91425" anchor="t" anchorCtr="0">
            <a:noAutofit/>
          </a:bodyPr>
          <a:lstStyle/>
          <a:p>
            <a:pPr marL="0" lvl="0" indent="0" algn="l" rtl="0">
              <a:lnSpc>
                <a:spcPct val="100000"/>
              </a:lnSpc>
              <a:spcBef>
                <a:spcPts val="1200"/>
              </a:spcBef>
              <a:spcAft>
                <a:spcPts val="0"/>
              </a:spcAft>
              <a:buNone/>
            </a:pPr>
            <a:r>
              <a:rPr lang="en-GB" sz="2000" dirty="0">
                <a:latin typeface="Montserrat"/>
                <a:ea typeface="Montserrat"/>
                <a:cs typeface="Montserrat"/>
                <a:sym typeface="Montserrat"/>
              </a:rPr>
              <a:t>Gao, Y.L.(2018)</a:t>
            </a:r>
            <a:endParaRPr sz="20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b="1" dirty="0">
                <a:latin typeface="Montserrat"/>
                <a:ea typeface="Montserrat"/>
                <a:cs typeface="Montserrat"/>
                <a:sym typeface="Montserrat"/>
              </a:rPr>
              <a:t>Post-quantum blockchain (PQB)</a:t>
            </a:r>
            <a:r>
              <a:rPr lang="en-GB" sz="1700" dirty="0">
                <a:latin typeface="Montserrat"/>
                <a:ea typeface="Montserrat"/>
                <a:cs typeface="Montserrat"/>
                <a:sym typeface="Montserrat"/>
              </a:rPr>
              <a:t>: </a:t>
            </a:r>
            <a:endParaRPr sz="17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latin typeface="Montserrat"/>
                <a:ea typeface="Montserrat"/>
                <a:cs typeface="Montserrat"/>
                <a:sym typeface="Montserrat"/>
              </a:rPr>
              <a:t>(1) PQB is a combination of post-quantum cryptography</a:t>
            </a:r>
            <a:endParaRPr sz="17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latin typeface="Montserrat"/>
                <a:ea typeface="Montserrat"/>
                <a:cs typeface="Montserrat"/>
                <a:sym typeface="Montserrat"/>
              </a:rPr>
              <a:t>and blockchain technology;</a:t>
            </a:r>
            <a:endParaRPr sz="17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latin typeface="Montserrat"/>
                <a:ea typeface="Montserrat"/>
                <a:cs typeface="Montserrat"/>
                <a:sym typeface="Montserrat"/>
              </a:rPr>
              <a:t>(2) PQB is able to resist known classical attack methods;</a:t>
            </a:r>
            <a:endParaRPr sz="17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latin typeface="Montserrat"/>
                <a:ea typeface="Montserrat"/>
                <a:cs typeface="Montserrat"/>
                <a:sym typeface="Montserrat"/>
              </a:rPr>
              <a:t>(3) PQB is able to resist known quantum algorithm</a:t>
            </a:r>
            <a:endParaRPr sz="17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latin typeface="Montserrat"/>
                <a:ea typeface="Montserrat"/>
                <a:cs typeface="Montserrat"/>
                <a:sym typeface="Montserrat"/>
              </a:rPr>
              <a:t>attacks, such as Shor’s algorithm, Grover’s algorithm;</a:t>
            </a:r>
            <a:endParaRPr sz="17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latin typeface="Montserrat"/>
                <a:ea typeface="Montserrat"/>
                <a:cs typeface="Montserrat"/>
                <a:sym typeface="Montserrat"/>
              </a:rPr>
              <a:t>(4) Signature scheme in PQB has the linkable or traceable</a:t>
            </a:r>
            <a:endParaRPr sz="1700" dirty="0">
              <a:latin typeface="Montserrat"/>
              <a:ea typeface="Montserrat"/>
              <a:cs typeface="Montserrat"/>
              <a:sym typeface="Montserrat"/>
            </a:endParaRPr>
          </a:p>
          <a:p>
            <a:pPr marL="0" lvl="0" indent="0" algn="l" rtl="0">
              <a:lnSpc>
                <a:spcPct val="100000"/>
              </a:lnSpc>
              <a:spcBef>
                <a:spcPts val="1200"/>
              </a:spcBef>
              <a:spcAft>
                <a:spcPts val="0"/>
              </a:spcAft>
              <a:buNone/>
            </a:pPr>
            <a:r>
              <a:rPr lang="en-GB" sz="1700" dirty="0">
                <a:latin typeface="Montserrat"/>
                <a:ea typeface="Montserrat"/>
                <a:cs typeface="Montserrat"/>
                <a:sym typeface="Montserrat"/>
              </a:rPr>
              <a:t>property.</a:t>
            </a:r>
            <a:endParaRPr sz="1700" dirty="0">
              <a:latin typeface="Montserrat"/>
              <a:ea typeface="Montserrat"/>
              <a:cs typeface="Montserrat"/>
              <a:sym typeface="Montserrat"/>
            </a:endParaRPr>
          </a:p>
          <a:p>
            <a:pPr marL="0" lvl="0" indent="0" algn="l" rtl="0">
              <a:lnSpc>
                <a:spcPct val="100000"/>
              </a:lnSpc>
              <a:spcBef>
                <a:spcPts val="1200"/>
              </a:spcBef>
              <a:spcAft>
                <a:spcPts val="0"/>
              </a:spcAft>
              <a:buNone/>
            </a:pPr>
            <a:endParaRPr sz="1700" dirty="0">
              <a:latin typeface="Montserrat"/>
              <a:ea typeface="Montserrat"/>
              <a:cs typeface="Montserrat"/>
              <a:sym typeface="Montserrat"/>
            </a:endParaRPr>
          </a:p>
          <a:p>
            <a:pPr marL="0" lvl="0" indent="0" algn="l" rtl="0">
              <a:lnSpc>
                <a:spcPct val="100000"/>
              </a:lnSpc>
              <a:spcBef>
                <a:spcPts val="1200"/>
              </a:spcBef>
              <a:spcAft>
                <a:spcPts val="1200"/>
              </a:spcAft>
              <a:buNone/>
            </a:pPr>
            <a:endParaRPr sz="1600" dirty="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TotalTime>
  <Words>1700</Words>
  <Application>Microsoft Office PowerPoint</Application>
  <PresentationFormat>全屏显示(16:9)</PresentationFormat>
  <Paragraphs>112</Paragraphs>
  <Slides>21</Slides>
  <Notes>21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21</vt:i4>
      </vt:variant>
    </vt:vector>
  </HeadingPairs>
  <TitlesOfParts>
    <vt:vector size="26" baseType="lpstr">
      <vt:lpstr>Lato</vt:lpstr>
      <vt:lpstr>Arial</vt:lpstr>
      <vt:lpstr>Average</vt:lpstr>
      <vt:lpstr>Montserrat</vt:lpstr>
      <vt:lpstr>Focus</vt:lpstr>
      <vt:lpstr>INFO3616 Assignment 2 Presentation</vt:lpstr>
      <vt:lpstr>Agenda</vt:lpstr>
      <vt:lpstr>Introduction</vt:lpstr>
      <vt:lpstr>Context</vt:lpstr>
      <vt:lpstr>Context</vt:lpstr>
      <vt:lpstr>Cryptographic Principles</vt:lpstr>
      <vt:lpstr>Broader Problem and Challenges</vt:lpstr>
      <vt:lpstr>Broader Problem and Challenges</vt:lpstr>
      <vt:lpstr>Methodology and Possible Improvements</vt:lpstr>
      <vt:lpstr>Methodology and Possible Improvements</vt:lpstr>
      <vt:lpstr>Methodology and Possible Improvements</vt:lpstr>
      <vt:lpstr>Methodology and Possible Improvements</vt:lpstr>
      <vt:lpstr>Methodology and Possible Improvements</vt:lpstr>
      <vt:lpstr>Methodology and Possible Improvements</vt:lpstr>
      <vt:lpstr>Methodology and Possible Improvements</vt:lpstr>
      <vt:lpstr>Methodology and Possible Improvements</vt:lpstr>
      <vt:lpstr>Methodology and Possible Improvements</vt:lpstr>
      <vt:lpstr>Methodology and Possible Improvements</vt:lpstr>
      <vt:lpstr>Methodology and Possible Improvements</vt:lpstr>
      <vt:lpstr>Critical Analysis and Conclusion</vt:lpstr>
      <vt:lpstr>Critical Analysis and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INFO3616 Assignment 2 Presentation</dc:title>
  <cp:lastModifiedBy>笑瀚 李</cp:lastModifiedBy>
  <cp:revision>4</cp:revision>
  <dcterms:modified xsi:type="dcterms:W3CDTF">2020-10-25T07:17:27Z</dcterms:modified>
</cp:coreProperties>
</file>